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charts/style8.xml" ContentType="application/vnd.ms-office.chartstyl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2" r:id="rId2"/>
    <p:sldId id="271" r:id="rId3"/>
    <p:sldId id="272" r:id="rId4"/>
    <p:sldId id="273" r:id="rId5"/>
    <p:sldId id="275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8" r:id="rId15"/>
    <p:sldId id="310" r:id="rId16"/>
    <p:sldId id="311" r:id="rId17"/>
    <p:sldId id="313" r:id="rId18"/>
    <p:sldId id="314" r:id="rId19"/>
    <p:sldId id="315" r:id="rId20"/>
    <p:sldId id="316" r:id="rId21"/>
    <p:sldId id="295" r:id="rId22"/>
    <p:sldId id="296" r:id="rId23"/>
    <p:sldId id="317" r:id="rId24"/>
    <p:sldId id="297" r:id="rId25"/>
    <p:sldId id="300" r:id="rId26"/>
    <p:sldId id="302" r:id="rId27"/>
    <p:sldId id="307" r:id="rId28"/>
    <p:sldId id="308" r:id="rId29"/>
    <p:sldId id="304" r:id="rId30"/>
    <p:sldId id="305" r:id="rId31"/>
    <p:sldId id="306" r:id="rId3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F7F7F"/>
    <a:srgbClr val="018CE8"/>
    <a:srgbClr val="5B9BD5"/>
    <a:srgbClr val="4E5BD6"/>
    <a:srgbClr val="171F64"/>
    <a:srgbClr val="FEFEFE"/>
    <a:srgbClr val="363636"/>
    <a:srgbClr val="242424"/>
    <a:srgbClr val="343434"/>
    <a:srgbClr val="4CB6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6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Relationship Id="rId4" Type="http://schemas.microsoft.com/office/2011/relationships/chartStyle" Target="style7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Relationship Id="rId4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1539759259909106E-2"/>
          <c:y val="1.1106718952785083E-2"/>
          <c:w val="0.93330148801658863"/>
          <c:h val="0.7794944606332403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900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800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8700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1600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37"/>
        <c:overlap val="100"/>
        <c:axId val="60267904"/>
        <c:axId val="34739328"/>
      </c:barChart>
      <c:catAx>
        <c:axId val="60267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39328"/>
        <c:crosses val="autoZero"/>
        <c:auto val="1"/>
        <c:lblAlgn val="ctr"/>
        <c:lblOffset val="100"/>
      </c:catAx>
      <c:valAx>
        <c:axId val="347393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026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5476258170508037E-2"/>
          <c:y val="0"/>
          <c:w val="0.93330148801658863"/>
          <c:h val="0.7794944606332413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990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1980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2970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3966</a:t>
                    </a:r>
                    <a:endParaRPr lang="en-US"/>
                  </a:p>
                </c:rich>
              </c:tx>
              <c:dLblPos val="in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152</c:v>
                </c:pt>
                <c:pt idx="1">
                  <c:v>304</c:v>
                </c:pt>
                <c:pt idx="2">
                  <c:v>456</c:v>
                </c:pt>
                <c:pt idx="3">
                  <c:v>609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37"/>
        <c:overlap val="100"/>
        <c:axId val="34769920"/>
        <c:axId val="34775808"/>
      </c:barChart>
      <c:catAx>
        <c:axId val="34769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75808"/>
        <c:crosses val="autoZero"/>
        <c:auto val="1"/>
        <c:lblAlgn val="ctr"/>
        <c:lblOffset val="100"/>
      </c:catAx>
      <c:valAx>
        <c:axId val="347758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3476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1539759259909106E-2"/>
          <c:y val="1.1106718952785083E-2"/>
          <c:w val="0.93330148801658863"/>
          <c:h val="0.7794944606332413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31,0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62,0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93,0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124,0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37"/>
        <c:overlap val="100"/>
        <c:axId val="91134208"/>
        <c:axId val="91148288"/>
      </c:barChart>
      <c:catAx>
        <c:axId val="91134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148288"/>
        <c:crosses val="autoZero"/>
        <c:auto val="1"/>
        <c:lblAlgn val="ctr"/>
        <c:lblOffset val="100"/>
      </c:catAx>
      <c:valAx>
        <c:axId val="911482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11342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1539759259909106E-2"/>
          <c:y val="1.1106718952785083E-2"/>
          <c:w val="0.93330148801658863"/>
          <c:h val="0.7794944606332413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2,2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37"/>
        <c:overlap val="100"/>
        <c:axId val="91563136"/>
        <c:axId val="91564672"/>
      </c:barChart>
      <c:catAx>
        <c:axId val="915631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564672"/>
        <c:crosses val="autoZero"/>
        <c:auto val="1"/>
        <c:lblAlgn val="ctr"/>
        <c:lblOffset val="100"/>
      </c:catAx>
      <c:valAx>
        <c:axId val="915646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156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>
        <c:manualLayout>
          <c:xMode val="edge"/>
          <c:yMode val="edge"/>
          <c:x val="0.38078644493830338"/>
          <c:y val="0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rgbClr val="EC73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rgbClr val="E74C3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rgbClr val="CD2A1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rgbClr val="EB8C5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rgbClr val="F0AB8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rgbClr val="F5C7A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Лист1!$A$2:$A$13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 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8.3000000000000007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8.3000000000000007</c:v>
                </c:pt>
                <c:pt idx="4">
                  <c:v>8.3000000000000007</c:v>
                </c:pt>
                <c:pt idx="5">
                  <c:v>8.3000000000000007</c:v>
                </c:pt>
                <c:pt idx="6">
                  <c:v>8.3000000000000007</c:v>
                </c:pt>
                <c:pt idx="7">
                  <c:v>8.3000000000000007</c:v>
                </c:pt>
                <c:pt idx="8">
                  <c:v>8.3000000000000007</c:v>
                </c:pt>
                <c:pt idx="9">
                  <c:v>8.3000000000000007</c:v>
                </c:pt>
                <c:pt idx="10">
                  <c:v>8.3000000000000007</c:v>
                </c:pt>
                <c:pt idx="11">
                  <c:v>8.3000000000000007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>
        <c:manualLayout>
          <c:xMode val="edge"/>
          <c:yMode val="edge"/>
          <c:x val="0.38078644493830338"/>
          <c:y val="0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rgbClr val="EC73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rgbClr val="E74C3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rgbClr val="CD2A1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rgbClr val="EB8C5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rgbClr val="F0AB8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rgbClr val="F5C7A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Лист1!$A$2:$A$13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 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8.3000000000000007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8.3000000000000007</c:v>
                </c:pt>
                <c:pt idx="4">
                  <c:v>8.3000000000000007</c:v>
                </c:pt>
                <c:pt idx="5">
                  <c:v>8.3000000000000007</c:v>
                </c:pt>
                <c:pt idx="6">
                  <c:v>8.3000000000000007</c:v>
                </c:pt>
                <c:pt idx="7">
                  <c:v>8.3000000000000007</c:v>
                </c:pt>
                <c:pt idx="8">
                  <c:v>8.3000000000000007</c:v>
                </c:pt>
                <c:pt idx="9">
                  <c:v>8.3000000000000007</c:v>
                </c:pt>
                <c:pt idx="10">
                  <c:v>8.3000000000000007</c:v>
                </c:pt>
                <c:pt idx="11">
                  <c:v>8.3000000000000007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47223-4901-416E-8CCD-D7067BF329C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78832C-3E24-46BE-9E8B-9148A1867D6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январь</a:t>
          </a:r>
          <a:endParaRPr lang="ru-RU" dirty="0"/>
        </a:p>
      </dgm:t>
    </dgm:pt>
    <dgm:pt modelId="{5666913C-7982-4F8D-8B73-3E0BCF0A234C}" type="parTrans" cxnId="{19A0D8E0-3B7C-4572-AB0C-A62D57461EE0}">
      <dgm:prSet/>
      <dgm:spPr/>
      <dgm:t>
        <a:bodyPr/>
        <a:lstStyle/>
        <a:p>
          <a:endParaRPr lang="ru-RU"/>
        </a:p>
      </dgm:t>
    </dgm:pt>
    <dgm:pt modelId="{2DD9BE2C-D083-49B6-A38E-BD9A01E055A4}" type="sibTrans" cxnId="{19A0D8E0-3B7C-4572-AB0C-A62D57461EE0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ED14C2A5-7FEA-4C3C-A9C6-5611EDB28788}">
      <dgm:prSet phldrT="[Текст]" custT="1"/>
      <dgm:spPr/>
      <dgm:t>
        <a:bodyPr/>
        <a:lstStyle/>
        <a:p>
          <a:pPr algn="l"/>
          <a:r>
            <a:rPr lang="ru-RU" sz="1400" dirty="0" smtClean="0"/>
            <a:t>Подготовка договора с ДГТУ</a:t>
          </a:r>
          <a:endParaRPr lang="ru-RU" sz="1400" dirty="0"/>
        </a:p>
      </dgm:t>
    </dgm:pt>
    <dgm:pt modelId="{6D329A07-8F51-4F14-949F-4126D32A9E7E}" type="parTrans" cxnId="{0946BDDE-CA2F-42A7-BBB2-3CA5F5B4402A}">
      <dgm:prSet/>
      <dgm:spPr/>
      <dgm:t>
        <a:bodyPr/>
        <a:lstStyle/>
        <a:p>
          <a:endParaRPr lang="ru-RU"/>
        </a:p>
      </dgm:t>
    </dgm:pt>
    <dgm:pt modelId="{52BFA17D-D056-4D82-8F7E-81EA4E1CCB57}" type="sibTrans" cxnId="{0946BDDE-CA2F-42A7-BBB2-3CA5F5B4402A}">
      <dgm:prSet/>
      <dgm:spPr/>
      <dgm:t>
        <a:bodyPr/>
        <a:lstStyle/>
        <a:p>
          <a:endParaRPr lang="ru-RU"/>
        </a:p>
      </dgm:t>
    </dgm:pt>
    <dgm:pt modelId="{9B89E0B5-A348-4947-B6ED-ADF18D2AD9E0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МАРТ-МАЙ</a:t>
          </a:r>
          <a:endParaRPr lang="ru-RU" dirty="0"/>
        </a:p>
      </dgm:t>
    </dgm:pt>
    <dgm:pt modelId="{31F99A50-C53A-43BC-B671-2C9431BE3366}" type="parTrans" cxnId="{76670E7C-A062-44CC-9A2A-38AF3E28AA40}">
      <dgm:prSet/>
      <dgm:spPr/>
      <dgm:t>
        <a:bodyPr/>
        <a:lstStyle/>
        <a:p>
          <a:endParaRPr lang="ru-RU"/>
        </a:p>
      </dgm:t>
    </dgm:pt>
    <dgm:pt modelId="{5FE377D5-12E4-446E-AAF0-68D597FBB33B}" type="sibTrans" cxnId="{76670E7C-A062-44CC-9A2A-38AF3E28AA40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7E3D123D-D712-4CCB-A073-D8F96B4E6A98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ОКТЯБРЬ-НОЯБРЬ</a:t>
          </a:r>
          <a:endParaRPr lang="ru-RU" dirty="0"/>
        </a:p>
      </dgm:t>
    </dgm:pt>
    <dgm:pt modelId="{FD15B86D-7148-4BD5-BB53-A81E9AB0B44E}" type="parTrans" cxnId="{E3004645-5B94-4286-8E0A-004416F00C90}">
      <dgm:prSet/>
      <dgm:spPr/>
      <dgm:t>
        <a:bodyPr/>
        <a:lstStyle/>
        <a:p>
          <a:endParaRPr lang="ru-RU"/>
        </a:p>
      </dgm:t>
    </dgm:pt>
    <dgm:pt modelId="{54D82DCF-2E72-44DD-870A-34E080CFF7AA}" type="sibTrans" cxnId="{E3004645-5B94-4286-8E0A-004416F00C90}">
      <dgm:prSet/>
      <dgm:spPr/>
      <dgm:t>
        <a:bodyPr/>
        <a:lstStyle/>
        <a:p>
          <a:endParaRPr lang="ru-RU"/>
        </a:p>
      </dgm:t>
    </dgm:pt>
    <dgm:pt modelId="{7B30FD7B-F830-403B-A6DF-7DE6384A75A4}">
      <dgm:prSet phldrT="[Текст]" custT="1"/>
      <dgm:spPr/>
      <dgm:t>
        <a:bodyPr/>
        <a:lstStyle/>
        <a:p>
          <a:r>
            <a:rPr lang="ru-RU" sz="1400" dirty="0" smtClean="0"/>
            <a:t>Направление на обучение муниципальных служащих (2 этап)</a:t>
          </a:r>
          <a:endParaRPr lang="ru-RU" sz="1400" dirty="0"/>
        </a:p>
      </dgm:t>
    </dgm:pt>
    <dgm:pt modelId="{F7EA6C7F-7CE4-4950-8A3E-8781125D197D}" type="parTrans" cxnId="{A7E51838-3E8C-4D05-907E-D4F7F1EEBBF8}">
      <dgm:prSet/>
      <dgm:spPr/>
      <dgm:t>
        <a:bodyPr/>
        <a:lstStyle/>
        <a:p>
          <a:endParaRPr lang="ru-RU"/>
        </a:p>
      </dgm:t>
    </dgm:pt>
    <dgm:pt modelId="{614160F7-EFE9-4353-A982-EACE00C95002}" type="sibTrans" cxnId="{A7E51838-3E8C-4D05-907E-D4F7F1EEBBF8}">
      <dgm:prSet/>
      <dgm:spPr/>
      <dgm:t>
        <a:bodyPr/>
        <a:lstStyle/>
        <a:p>
          <a:endParaRPr lang="ru-RU"/>
        </a:p>
      </dgm:t>
    </dgm:pt>
    <dgm:pt modelId="{89ECE223-90DA-4D1F-BA4A-D752F40C2FA9}">
      <dgm:prSet custT="1"/>
      <dgm:spPr/>
      <dgm:t>
        <a:bodyPr/>
        <a:lstStyle/>
        <a:p>
          <a:r>
            <a:rPr lang="ru-RU" sz="1400" dirty="0" smtClean="0"/>
            <a:t>Направление на обучение муниципальных служащих (1 этап)</a:t>
          </a:r>
          <a:endParaRPr lang="ru-RU" sz="1400" dirty="0"/>
        </a:p>
      </dgm:t>
    </dgm:pt>
    <dgm:pt modelId="{99624BC7-F68E-4AF0-B053-01BE4B929378}" type="parTrans" cxnId="{35DD3B4C-DF20-4691-B67D-F404F0E9CE75}">
      <dgm:prSet/>
      <dgm:spPr/>
      <dgm:t>
        <a:bodyPr/>
        <a:lstStyle/>
        <a:p>
          <a:endParaRPr lang="ru-RU"/>
        </a:p>
      </dgm:t>
    </dgm:pt>
    <dgm:pt modelId="{79920F8E-2511-46AC-9AAB-96027B9190E9}" type="sibTrans" cxnId="{35DD3B4C-DF20-4691-B67D-F404F0E9CE75}">
      <dgm:prSet/>
      <dgm:spPr/>
      <dgm:t>
        <a:bodyPr/>
        <a:lstStyle/>
        <a:p>
          <a:endParaRPr lang="ru-RU"/>
        </a:p>
      </dgm:t>
    </dgm:pt>
    <dgm:pt modelId="{D1616AE4-9E87-480F-BA03-CC91D04DA23E}" type="pres">
      <dgm:prSet presAssocID="{C0347223-4901-416E-8CCD-D7067BF329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FB9162-2DCD-49E8-865C-DEB5B73CEBE9}" type="pres">
      <dgm:prSet presAssocID="{C0347223-4901-416E-8CCD-D7067BF329C7}" presName="tSp" presStyleCnt="0"/>
      <dgm:spPr/>
    </dgm:pt>
    <dgm:pt modelId="{DC71C4C9-93DC-494B-88E3-24243B7C74C8}" type="pres">
      <dgm:prSet presAssocID="{C0347223-4901-416E-8CCD-D7067BF329C7}" presName="bSp" presStyleCnt="0"/>
      <dgm:spPr/>
    </dgm:pt>
    <dgm:pt modelId="{B144A21F-90D5-433B-B2AA-0855A16A60A8}" type="pres">
      <dgm:prSet presAssocID="{C0347223-4901-416E-8CCD-D7067BF329C7}" presName="process" presStyleCnt="0"/>
      <dgm:spPr/>
    </dgm:pt>
    <dgm:pt modelId="{81909732-2ADB-4D90-AAC2-D48F0581CEF7}" type="pres">
      <dgm:prSet presAssocID="{5678832C-3E24-46BE-9E8B-9148A1867D6E}" presName="composite1" presStyleCnt="0"/>
      <dgm:spPr/>
    </dgm:pt>
    <dgm:pt modelId="{B15B90C5-C3F8-453E-BD42-7BF9CD7C3A77}" type="pres">
      <dgm:prSet presAssocID="{5678832C-3E24-46BE-9E8B-9148A1867D6E}" presName="dummyNode1" presStyleLbl="node1" presStyleIdx="0" presStyleCnt="3"/>
      <dgm:spPr/>
    </dgm:pt>
    <dgm:pt modelId="{89E85816-EE07-4A79-ACC4-4B8519DF0ED1}" type="pres">
      <dgm:prSet presAssocID="{5678832C-3E24-46BE-9E8B-9148A1867D6E}" presName="childNode1" presStyleLbl="bgAcc1" presStyleIdx="0" presStyleCnt="3" custScaleX="114995" custScaleY="117449" custLinFactNeighborX="7413" custLinFactNeighborY="16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BD84F-A6CA-4F60-91E7-87BB418CAD66}" type="pres">
      <dgm:prSet presAssocID="{5678832C-3E24-46BE-9E8B-9148A1867D6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7D8CB-2B07-459A-B65A-C651ED7BFD76}" type="pres">
      <dgm:prSet presAssocID="{5678832C-3E24-46BE-9E8B-9148A1867D6E}" presName="parentNode1" presStyleLbl="node1" presStyleIdx="0" presStyleCnt="3" custLinFactNeighborX="-10425" custLinFactNeighborY="353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7AE53-5DAB-4C03-9899-513C17F01A81}" type="pres">
      <dgm:prSet presAssocID="{5678832C-3E24-46BE-9E8B-9148A1867D6E}" presName="connSite1" presStyleCnt="0"/>
      <dgm:spPr/>
    </dgm:pt>
    <dgm:pt modelId="{F6A956D9-024D-44F0-B65F-C77E078B0BBA}" type="pres">
      <dgm:prSet presAssocID="{2DD9BE2C-D083-49B6-A38E-BD9A01E055A4}" presName="Name9" presStyleLbl="sibTrans2D1" presStyleIdx="0" presStyleCnt="2"/>
      <dgm:spPr/>
      <dgm:t>
        <a:bodyPr/>
        <a:lstStyle/>
        <a:p>
          <a:endParaRPr lang="ru-RU"/>
        </a:p>
      </dgm:t>
    </dgm:pt>
    <dgm:pt modelId="{65FE8FB4-B3D4-43B3-B741-99D05B300634}" type="pres">
      <dgm:prSet presAssocID="{9B89E0B5-A348-4947-B6ED-ADF18D2AD9E0}" presName="composite2" presStyleCnt="0"/>
      <dgm:spPr/>
    </dgm:pt>
    <dgm:pt modelId="{B8C0189D-9163-4907-A113-4BA64B247F92}" type="pres">
      <dgm:prSet presAssocID="{9B89E0B5-A348-4947-B6ED-ADF18D2AD9E0}" presName="dummyNode2" presStyleLbl="node1" presStyleIdx="0" presStyleCnt="3"/>
      <dgm:spPr/>
    </dgm:pt>
    <dgm:pt modelId="{C6DBC2BF-8170-451A-B06B-9735C3CD0D3B}" type="pres">
      <dgm:prSet presAssocID="{9B89E0B5-A348-4947-B6ED-ADF18D2AD9E0}" presName="childNode2" presStyleLbl="bgAcc1" presStyleIdx="1" presStyleCnt="3" custScaleX="171347" custScaleY="143092" custLinFactNeighborX="-2521" custLinFactNeighborY="136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59ADBBC-EE0C-4200-8219-8B29BC9051C3}" type="pres">
      <dgm:prSet presAssocID="{9B89E0B5-A348-4947-B6ED-ADF18D2AD9E0}" presName="childNode2tx" presStyleLbl="bgAcc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84D5144-1D58-4587-8191-62D46FB6EC8E}" type="pres">
      <dgm:prSet presAssocID="{9B89E0B5-A348-4947-B6ED-ADF18D2AD9E0}" presName="parentNode2" presStyleLbl="node1" presStyleIdx="1" presStyleCnt="3" custLinFactNeighborX="-20891" custLinFactNeighborY="102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F6F88-57A1-48F0-9237-C58E8B67023C}" type="pres">
      <dgm:prSet presAssocID="{9B89E0B5-A348-4947-B6ED-ADF18D2AD9E0}" presName="connSite2" presStyleCnt="0"/>
      <dgm:spPr/>
    </dgm:pt>
    <dgm:pt modelId="{09FD33D9-2941-4FA5-A9FA-7AE4D517A35C}" type="pres">
      <dgm:prSet presAssocID="{5FE377D5-12E4-446E-AAF0-68D597FBB33B}" presName="Name18" presStyleLbl="sibTrans2D1" presStyleIdx="1" presStyleCnt="2"/>
      <dgm:spPr/>
      <dgm:t>
        <a:bodyPr/>
        <a:lstStyle/>
        <a:p>
          <a:endParaRPr lang="ru-RU"/>
        </a:p>
      </dgm:t>
    </dgm:pt>
    <dgm:pt modelId="{E8C0C13C-1097-47BB-8383-D5302A098EE4}" type="pres">
      <dgm:prSet presAssocID="{7E3D123D-D712-4CCB-A073-D8F96B4E6A98}" presName="composite1" presStyleCnt="0"/>
      <dgm:spPr/>
    </dgm:pt>
    <dgm:pt modelId="{4E0AD2C3-8477-4D96-A425-F94CB5A10B9E}" type="pres">
      <dgm:prSet presAssocID="{7E3D123D-D712-4CCB-A073-D8F96B4E6A98}" presName="dummyNode1" presStyleLbl="node1" presStyleIdx="1" presStyleCnt="3"/>
      <dgm:spPr/>
    </dgm:pt>
    <dgm:pt modelId="{6CB460A7-0ED4-42E7-A0D5-0B1792CFE999}" type="pres">
      <dgm:prSet presAssocID="{7E3D123D-D712-4CCB-A073-D8F96B4E6A98}" presName="childNode1" presStyleLbl="bgAcc1" presStyleIdx="2" presStyleCnt="3" custScaleX="165017" custScaleY="145965" custLinFactNeighborX="-5137" custLinFactNeighborY="1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3FFE6-FF4D-456D-9B7D-22005A973190}" type="pres">
      <dgm:prSet presAssocID="{7E3D123D-D712-4CCB-A073-D8F96B4E6A9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39171-E51F-4A95-94B6-D53249116D5F}" type="pres">
      <dgm:prSet presAssocID="{7E3D123D-D712-4CCB-A073-D8F96B4E6A98}" presName="parentNode1" presStyleLbl="node1" presStyleIdx="2" presStyleCnt="3" custLinFactNeighborX="-21104" custLinFactNeighborY="532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C76B2-CC84-4988-808E-F754854BDE5C}" type="pres">
      <dgm:prSet presAssocID="{7E3D123D-D712-4CCB-A073-D8F96B4E6A98}" presName="connSite1" presStyleCnt="0"/>
      <dgm:spPr/>
    </dgm:pt>
  </dgm:ptLst>
  <dgm:cxnLst>
    <dgm:cxn modelId="{48432D67-227F-414A-AA46-67EA2FD0C94E}" type="presOf" srcId="{89ECE223-90DA-4D1F-BA4A-D752F40C2FA9}" destId="{C6DBC2BF-8170-451A-B06B-9735C3CD0D3B}" srcOrd="0" destOrd="0" presId="urn:microsoft.com/office/officeart/2005/8/layout/hProcess4"/>
    <dgm:cxn modelId="{BAB52FE6-198C-41E3-B10E-801AF6C03EA0}" type="presOf" srcId="{2DD9BE2C-D083-49B6-A38E-BD9A01E055A4}" destId="{F6A956D9-024D-44F0-B65F-C77E078B0BBA}" srcOrd="0" destOrd="0" presId="urn:microsoft.com/office/officeart/2005/8/layout/hProcess4"/>
    <dgm:cxn modelId="{D9B90B17-3BD2-4BD8-9537-35479A5CD4AC}" type="presOf" srcId="{ED14C2A5-7FEA-4C3C-A9C6-5611EDB28788}" destId="{834BD84F-A6CA-4F60-91E7-87BB418CAD66}" srcOrd="1" destOrd="0" presId="urn:microsoft.com/office/officeart/2005/8/layout/hProcess4"/>
    <dgm:cxn modelId="{19A0D8E0-3B7C-4572-AB0C-A62D57461EE0}" srcId="{C0347223-4901-416E-8CCD-D7067BF329C7}" destId="{5678832C-3E24-46BE-9E8B-9148A1867D6E}" srcOrd="0" destOrd="0" parTransId="{5666913C-7982-4F8D-8B73-3E0BCF0A234C}" sibTransId="{2DD9BE2C-D083-49B6-A38E-BD9A01E055A4}"/>
    <dgm:cxn modelId="{8191458F-9EA0-4E76-95CB-61ADAA009546}" type="presOf" srcId="{C0347223-4901-416E-8CCD-D7067BF329C7}" destId="{D1616AE4-9E87-480F-BA03-CC91D04DA23E}" srcOrd="0" destOrd="0" presId="urn:microsoft.com/office/officeart/2005/8/layout/hProcess4"/>
    <dgm:cxn modelId="{1E08B57A-502C-49BE-A6CA-8CDD46D7E9F4}" type="presOf" srcId="{ED14C2A5-7FEA-4C3C-A9C6-5611EDB28788}" destId="{89E85816-EE07-4A79-ACC4-4B8519DF0ED1}" srcOrd="0" destOrd="0" presId="urn:microsoft.com/office/officeart/2005/8/layout/hProcess4"/>
    <dgm:cxn modelId="{E3004645-5B94-4286-8E0A-004416F00C90}" srcId="{C0347223-4901-416E-8CCD-D7067BF329C7}" destId="{7E3D123D-D712-4CCB-A073-D8F96B4E6A98}" srcOrd="2" destOrd="0" parTransId="{FD15B86D-7148-4BD5-BB53-A81E9AB0B44E}" sibTransId="{54D82DCF-2E72-44DD-870A-34E080CFF7AA}"/>
    <dgm:cxn modelId="{22D3C84C-7323-4DC3-9E38-2C4ABA10CADB}" type="presOf" srcId="{9B89E0B5-A348-4947-B6ED-ADF18D2AD9E0}" destId="{084D5144-1D58-4587-8191-62D46FB6EC8E}" srcOrd="0" destOrd="0" presId="urn:microsoft.com/office/officeart/2005/8/layout/hProcess4"/>
    <dgm:cxn modelId="{76670E7C-A062-44CC-9A2A-38AF3E28AA40}" srcId="{C0347223-4901-416E-8CCD-D7067BF329C7}" destId="{9B89E0B5-A348-4947-B6ED-ADF18D2AD9E0}" srcOrd="1" destOrd="0" parTransId="{31F99A50-C53A-43BC-B671-2C9431BE3366}" sibTransId="{5FE377D5-12E4-446E-AAF0-68D597FBB33B}"/>
    <dgm:cxn modelId="{6DF26A80-9717-48EE-AFE2-29A6ADB1F7FE}" type="presOf" srcId="{5678832C-3E24-46BE-9E8B-9148A1867D6E}" destId="{FF37D8CB-2B07-459A-B65A-C651ED7BFD76}" srcOrd="0" destOrd="0" presId="urn:microsoft.com/office/officeart/2005/8/layout/hProcess4"/>
    <dgm:cxn modelId="{0946BDDE-CA2F-42A7-BBB2-3CA5F5B4402A}" srcId="{5678832C-3E24-46BE-9E8B-9148A1867D6E}" destId="{ED14C2A5-7FEA-4C3C-A9C6-5611EDB28788}" srcOrd="0" destOrd="0" parTransId="{6D329A07-8F51-4F14-949F-4126D32A9E7E}" sibTransId="{52BFA17D-D056-4D82-8F7E-81EA4E1CCB57}"/>
    <dgm:cxn modelId="{A92793C8-96AE-4CB8-8B4F-DEBEF6783AB8}" type="presOf" srcId="{89ECE223-90DA-4D1F-BA4A-D752F40C2FA9}" destId="{A59ADBBC-EE0C-4200-8219-8B29BC9051C3}" srcOrd="1" destOrd="0" presId="urn:microsoft.com/office/officeart/2005/8/layout/hProcess4"/>
    <dgm:cxn modelId="{A2602870-15BF-43FC-B000-193573248DB2}" type="presOf" srcId="{7E3D123D-D712-4CCB-A073-D8F96B4E6A98}" destId="{03439171-E51F-4A95-94B6-D53249116D5F}" srcOrd="0" destOrd="0" presId="urn:microsoft.com/office/officeart/2005/8/layout/hProcess4"/>
    <dgm:cxn modelId="{6D315C63-88D1-457C-B1BE-D1643F7D1BFC}" type="presOf" srcId="{5FE377D5-12E4-446E-AAF0-68D597FBB33B}" destId="{09FD33D9-2941-4FA5-A9FA-7AE4D517A35C}" srcOrd="0" destOrd="0" presId="urn:microsoft.com/office/officeart/2005/8/layout/hProcess4"/>
    <dgm:cxn modelId="{A7E51838-3E8C-4D05-907E-D4F7F1EEBBF8}" srcId="{7E3D123D-D712-4CCB-A073-D8F96B4E6A98}" destId="{7B30FD7B-F830-403B-A6DF-7DE6384A75A4}" srcOrd="0" destOrd="0" parTransId="{F7EA6C7F-7CE4-4950-8A3E-8781125D197D}" sibTransId="{614160F7-EFE9-4353-A982-EACE00C95002}"/>
    <dgm:cxn modelId="{35DD3B4C-DF20-4691-B67D-F404F0E9CE75}" srcId="{9B89E0B5-A348-4947-B6ED-ADF18D2AD9E0}" destId="{89ECE223-90DA-4D1F-BA4A-D752F40C2FA9}" srcOrd="0" destOrd="0" parTransId="{99624BC7-F68E-4AF0-B053-01BE4B929378}" sibTransId="{79920F8E-2511-46AC-9AAB-96027B9190E9}"/>
    <dgm:cxn modelId="{11CD957A-B0DC-44B8-AE56-4177184EDB0B}" type="presOf" srcId="{7B30FD7B-F830-403B-A6DF-7DE6384A75A4}" destId="{A013FFE6-FF4D-456D-9B7D-22005A973190}" srcOrd="1" destOrd="0" presId="urn:microsoft.com/office/officeart/2005/8/layout/hProcess4"/>
    <dgm:cxn modelId="{0C2B8007-9D02-4379-A9BD-A5BAB8F6740E}" type="presOf" srcId="{7B30FD7B-F830-403B-A6DF-7DE6384A75A4}" destId="{6CB460A7-0ED4-42E7-A0D5-0B1792CFE999}" srcOrd="0" destOrd="0" presId="urn:microsoft.com/office/officeart/2005/8/layout/hProcess4"/>
    <dgm:cxn modelId="{2DD8B00A-9FD7-4C6F-964C-273403370BC3}" type="presParOf" srcId="{D1616AE4-9E87-480F-BA03-CC91D04DA23E}" destId="{95FB9162-2DCD-49E8-865C-DEB5B73CEBE9}" srcOrd="0" destOrd="0" presId="urn:microsoft.com/office/officeart/2005/8/layout/hProcess4"/>
    <dgm:cxn modelId="{F917BEAA-9ADC-48F3-AC11-E6EDEE6A03CE}" type="presParOf" srcId="{D1616AE4-9E87-480F-BA03-CC91D04DA23E}" destId="{DC71C4C9-93DC-494B-88E3-24243B7C74C8}" srcOrd="1" destOrd="0" presId="urn:microsoft.com/office/officeart/2005/8/layout/hProcess4"/>
    <dgm:cxn modelId="{E8A23A3B-1598-43F3-A0E3-EF1ECC83E4DB}" type="presParOf" srcId="{D1616AE4-9E87-480F-BA03-CC91D04DA23E}" destId="{B144A21F-90D5-433B-B2AA-0855A16A60A8}" srcOrd="2" destOrd="0" presId="urn:microsoft.com/office/officeart/2005/8/layout/hProcess4"/>
    <dgm:cxn modelId="{EDBBD732-FE12-432F-958D-7D17AD0542B0}" type="presParOf" srcId="{B144A21F-90D5-433B-B2AA-0855A16A60A8}" destId="{81909732-2ADB-4D90-AAC2-D48F0581CEF7}" srcOrd="0" destOrd="0" presId="urn:microsoft.com/office/officeart/2005/8/layout/hProcess4"/>
    <dgm:cxn modelId="{8A073A91-2350-4D03-9CFD-497C40CB8FE6}" type="presParOf" srcId="{81909732-2ADB-4D90-AAC2-D48F0581CEF7}" destId="{B15B90C5-C3F8-453E-BD42-7BF9CD7C3A77}" srcOrd="0" destOrd="0" presId="urn:microsoft.com/office/officeart/2005/8/layout/hProcess4"/>
    <dgm:cxn modelId="{722C58A6-AB77-41EB-84A1-41060D0FC363}" type="presParOf" srcId="{81909732-2ADB-4D90-AAC2-D48F0581CEF7}" destId="{89E85816-EE07-4A79-ACC4-4B8519DF0ED1}" srcOrd="1" destOrd="0" presId="urn:microsoft.com/office/officeart/2005/8/layout/hProcess4"/>
    <dgm:cxn modelId="{B1E980FA-781E-4E3D-B795-EFF0ECB30802}" type="presParOf" srcId="{81909732-2ADB-4D90-AAC2-D48F0581CEF7}" destId="{834BD84F-A6CA-4F60-91E7-87BB418CAD66}" srcOrd="2" destOrd="0" presId="urn:microsoft.com/office/officeart/2005/8/layout/hProcess4"/>
    <dgm:cxn modelId="{15A42F6C-769A-4A1A-B092-60C5EFB6525E}" type="presParOf" srcId="{81909732-2ADB-4D90-AAC2-D48F0581CEF7}" destId="{FF37D8CB-2B07-459A-B65A-C651ED7BFD76}" srcOrd="3" destOrd="0" presId="urn:microsoft.com/office/officeart/2005/8/layout/hProcess4"/>
    <dgm:cxn modelId="{44693816-71C1-487A-8A2C-DB15FCC429ED}" type="presParOf" srcId="{81909732-2ADB-4D90-AAC2-D48F0581CEF7}" destId="{2837AE53-5DAB-4C03-9899-513C17F01A81}" srcOrd="4" destOrd="0" presId="urn:microsoft.com/office/officeart/2005/8/layout/hProcess4"/>
    <dgm:cxn modelId="{DC48CB93-6027-4CCB-BE67-5F2C6141E3BF}" type="presParOf" srcId="{B144A21F-90D5-433B-B2AA-0855A16A60A8}" destId="{F6A956D9-024D-44F0-B65F-C77E078B0BBA}" srcOrd="1" destOrd="0" presId="urn:microsoft.com/office/officeart/2005/8/layout/hProcess4"/>
    <dgm:cxn modelId="{CB968AF0-3BDE-431B-B62F-ECD6077EF91E}" type="presParOf" srcId="{B144A21F-90D5-433B-B2AA-0855A16A60A8}" destId="{65FE8FB4-B3D4-43B3-B741-99D05B300634}" srcOrd="2" destOrd="0" presId="urn:microsoft.com/office/officeart/2005/8/layout/hProcess4"/>
    <dgm:cxn modelId="{4D7C33D4-16C6-4AF7-BB4A-6A0FD329E8C6}" type="presParOf" srcId="{65FE8FB4-B3D4-43B3-B741-99D05B300634}" destId="{B8C0189D-9163-4907-A113-4BA64B247F92}" srcOrd="0" destOrd="0" presId="urn:microsoft.com/office/officeart/2005/8/layout/hProcess4"/>
    <dgm:cxn modelId="{37EBB6A6-321D-4343-88E3-BDE98E1949BC}" type="presParOf" srcId="{65FE8FB4-B3D4-43B3-B741-99D05B300634}" destId="{C6DBC2BF-8170-451A-B06B-9735C3CD0D3B}" srcOrd="1" destOrd="0" presId="urn:microsoft.com/office/officeart/2005/8/layout/hProcess4"/>
    <dgm:cxn modelId="{BAA79E3E-9326-4BCB-BD27-C74D51D0371A}" type="presParOf" srcId="{65FE8FB4-B3D4-43B3-B741-99D05B300634}" destId="{A59ADBBC-EE0C-4200-8219-8B29BC9051C3}" srcOrd="2" destOrd="0" presId="urn:microsoft.com/office/officeart/2005/8/layout/hProcess4"/>
    <dgm:cxn modelId="{56163474-413F-4C88-A73E-C6FB6EFD533B}" type="presParOf" srcId="{65FE8FB4-B3D4-43B3-B741-99D05B300634}" destId="{084D5144-1D58-4587-8191-62D46FB6EC8E}" srcOrd="3" destOrd="0" presId="urn:microsoft.com/office/officeart/2005/8/layout/hProcess4"/>
    <dgm:cxn modelId="{FFF6FD45-EC61-49CC-834D-5C0CFD3783DD}" type="presParOf" srcId="{65FE8FB4-B3D4-43B3-B741-99D05B300634}" destId="{441F6F88-57A1-48F0-9237-C58E8B67023C}" srcOrd="4" destOrd="0" presId="urn:microsoft.com/office/officeart/2005/8/layout/hProcess4"/>
    <dgm:cxn modelId="{251B39BF-236C-462E-8649-D12D16394F16}" type="presParOf" srcId="{B144A21F-90D5-433B-B2AA-0855A16A60A8}" destId="{09FD33D9-2941-4FA5-A9FA-7AE4D517A35C}" srcOrd="3" destOrd="0" presId="urn:microsoft.com/office/officeart/2005/8/layout/hProcess4"/>
    <dgm:cxn modelId="{35572172-4501-490F-BD12-EEF967CD6105}" type="presParOf" srcId="{B144A21F-90D5-433B-B2AA-0855A16A60A8}" destId="{E8C0C13C-1097-47BB-8383-D5302A098EE4}" srcOrd="4" destOrd="0" presId="urn:microsoft.com/office/officeart/2005/8/layout/hProcess4"/>
    <dgm:cxn modelId="{DA1BB4B8-C123-4B5E-BF99-5A7DBDF2999B}" type="presParOf" srcId="{E8C0C13C-1097-47BB-8383-D5302A098EE4}" destId="{4E0AD2C3-8477-4D96-A425-F94CB5A10B9E}" srcOrd="0" destOrd="0" presId="urn:microsoft.com/office/officeart/2005/8/layout/hProcess4"/>
    <dgm:cxn modelId="{50CCB741-D2C6-43F5-BC62-E8BE260F781F}" type="presParOf" srcId="{E8C0C13C-1097-47BB-8383-D5302A098EE4}" destId="{6CB460A7-0ED4-42E7-A0D5-0B1792CFE999}" srcOrd="1" destOrd="0" presId="urn:microsoft.com/office/officeart/2005/8/layout/hProcess4"/>
    <dgm:cxn modelId="{C310F57C-D059-4E82-AA86-71FBACC7DB03}" type="presParOf" srcId="{E8C0C13C-1097-47BB-8383-D5302A098EE4}" destId="{A013FFE6-FF4D-456D-9B7D-22005A973190}" srcOrd="2" destOrd="0" presId="urn:microsoft.com/office/officeart/2005/8/layout/hProcess4"/>
    <dgm:cxn modelId="{930BED82-DFAF-49D9-9357-46F79767DD72}" type="presParOf" srcId="{E8C0C13C-1097-47BB-8383-D5302A098EE4}" destId="{03439171-E51F-4A95-94B6-D53249116D5F}" srcOrd="3" destOrd="0" presId="urn:microsoft.com/office/officeart/2005/8/layout/hProcess4"/>
    <dgm:cxn modelId="{2D7D1675-A4B5-4D20-AF6D-B37E1418CDC4}" type="presParOf" srcId="{E8C0C13C-1097-47BB-8383-D5302A098EE4}" destId="{663C76B2-CC84-4988-808E-F754854BDE5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47223-4901-416E-8CCD-D7067BF329C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78832C-3E24-46BE-9E8B-9148A1867D6E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АПРЕЛЬ</a:t>
          </a:r>
          <a:endParaRPr lang="ru-RU" dirty="0"/>
        </a:p>
      </dgm:t>
    </dgm:pt>
    <dgm:pt modelId="{5666913C-7982-4F8D-8B73-3E0BCF0A234C}" type="parTrans" cxnId="{19A0D8E0-3B7C-4572-AB0C-A62D57461EE0}">
      <dgm:prSet/>
      <dgm:spPr/>
      <dgm:t>
        <a:bodyPr/>
        <a:lstStyle/>
        <a:p>
          <a:endParaRPr lang="ru-RU"/>
        </a:p>
      </dgm:t>
    </dgm:pt>
    <dgm:pt modelId="{2DD9BE2C-D083-49B6-A38E-BD9A01E055A4}" type="sibTrans" cxnId="{19A0D8E0-3B7C-4572-AB0C-A62D57461EE0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ED14C2A5-7FEA-4C3C-A9C6-5611EDB28788}">
      <dgm:prSet phldrT="[Текст]" custT="1"/>
      <dgm:spPr/>
      <dgm:t>
        <a:bodyPr/>
        <a:lstStyle/>
        <a:p>
          <a:r>
            <a:rPr lang="ru-RU" sz="1200" dirty="0" smtClean="0"/>
            <a:t>Открытый урок на тему: «Как устроен муниципалитет»</a:t>
          </a:r>
          <a:endParaRPr lang="ru-RU" sz="1200" dirty="0"/>
        </a:p>
      </dgm:t>
    </dgm:pt>
    <dgm:pt modelId="{6D329A07-8F51-4F14-949F-4126D32A9E7E}" type="parTrans" cxnId="{0946BDDE-CA2F-42A7-BBB2-3CA5F5B4402A}">
      <dgm:prSet/>
      <dgm:spPr/>
      <dgm:t>
        <a:bodyPr/>
        <a:lstStyle/>
        <a:p>
          <a:endParaRPr lang="ru-RU"/>
        </a:p>
      </dgm:t>
    </dgm:pt>
    <dgm:pt modelId="{52BFA17D-D056-4D82-8F7E-81EA4E1CCB57}" type="sibTrans" cxnId="{0946BDDE-CA2F-42A7-BBB2-3CA5F5B4402A}">
      <dgm:prSet/>
      <dgm:spPr/>
      <dgm:t>
        <a:bodyPr/>
        <a:lstStyle/>
        <a:p>
          <a:endParaRPr lang="ru-RU"/>
        </a:p>
      </dgm:t>
    </dgm:pt>
    <dgm:pt modelId="{9B89E0B5-A348-4947-B6ED-ADF18D2AD9E0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АПРЕЛЬ</a:t>
          </a:r>
          <a:endParaRPr lang="ru-RU" dirty="0"/>
        </a:p>
      </dgm:t>
    </dgm:pt>
    <dgm:pt modelId="{31F99A50-C53A-43BC-B671-2C9431BE3366}" type="parTrans" cxnId="{76670E7C-A062-44CC-9A2A-38AF3E28AA40}">
      <dgm:prSet/>
      <dgm:spPr/>
      <dgm:t>
        <a:bodyPr/>
        <a:lstStyle/>
        <a:p>
          <a:endParaRPr lang="ru-RU"/>
        </a:p>
      </dgm:t>
    </dgm:pt>
    <dgm:pt modelId="{5FE377D5-12E4-446E-AAF0-68D597FBB33B}" type="sibTrans" cxnId="{76670E7C-A062-44CC-9A2A-38AF3E28AA40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52DEFF15-85A7-424B-A329-02110F69B07C}">
      <dgm:prSet phldrT="[Текст]" custT="1"/>
      <dgm:spPr/>
      <dgm:t>
        <a:bodyPr tIns="0"/>
        <a:lstStyle/>
        <a:p>
          <a:r>
            <a:rPr lang="ru-RU" sz="1200" dirty="0" smtClean="0"/>
            <a:t>Открытый урок на тему:  «Один день из жизни главы администрации (района, СП)»</a:t>
          </a:r>
          <a:endParaRPr lang="ru-RU" sz="1200" dirty="0"/>
        </a:p>
      </dgm:t>
    </dgm:pt>
    <dgm:pt modelId="{3F1F5893-79E3-4B00-AEB9-57365CD4D68A}" type="parTrans" cxnId="{BD8C5248-32FE-4053-A365-1CEFD90F20A2}">
      <dgm:prSet/>
      <dgm:spPr/>
      <dgm:t>
        <a:bodyPr/>
        <a:lstStyle/>
        <a:p>
          <a:endParaRPr lang="ru-RU"/>
        </a:p>
      </dgm:t>
    </dgm:pt>
    <dgm:pt modelId="{DCF88BBF-5905-421F-BD89-E8F398FC3B64}" type="sibTrans" cxnId="{BD8C5248-32FE-4053-A365-1CEFD90F20A2}">
      <dgm:prSet/>
      <dgm:spPr/>
      <dgm:t>
        <a:bodyPr/>
        <a:lstStyle/>
        <a:p>
          <a:endParaRPr lang="ru-RU"/>
        </a:p>
      </dgm:t>
    </dgm:pt>
    <dgm:pt modelId="{7E3D123D-D712-4CCB-A073-D8F96B4E6A98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ИЮНЬ</a:t>
          </a:r>
          <a:endParaRPr lang="ru-RU" dirty="0"/>
        </a:p>
      </dgm:t>
    </dgm:pt>
    <dgm:pt modelId="{FD15B86D-7148-4BD5-BB53-A81E9AB0B44E}" type="parTrans" cxnId="{E3004645-5B94-4286-8E0A-004416F00C90}">
      <dgm:prSet/>
      <dgm:spPr/>
      <dgm:t>
        <a:bodyPr/>
        <a:lstStyle/>
        <a:p>
          <a:endParaRPr lang="ru-RU"/>
        </a:p>
      </dgm:t>
    </dgm:pt>
    <dgm:pt modelId="{54D82DCF-2E72-44DD-870A-34E080CFF7AA}" type="sibTrans" cxnId="{E3004645-5B94-4286-8E0A-004416F00C90}">
      <dgm:prSet/>
      <dgm:spPr/>
      <dgm:t>
        <a:bodyPr/>
        <a:lstStyle/>
        <a:p>
          <a:endParaRPr lang="ru-RU"/>
        </a:p>
      </dgm:t>
    </dgm:pt>
    <dgm:pt modelId="{7B30FD7B-F830-403B-A6DF-7DE6384A75A4}">
      <dgm:prSet phldrT="[Текст]" custT="1"/>
      <dgm:spPr/>
      <dgm:t>
        <a:bodyPr/>
        <a:lstStyle/>
        <a:p>
          <a:r>
            <a:rPr lang="ru-RU" sz="1200" dirty="0" smtClean="0"/>
            <a:t>Открытый урок на тему: «Служба государству – служба обществу»</a:t>
          </a:r>
          <a:endParaRPr lang="ru-RU" sz="1200" dirty="0"/>
        </a:p>
      </dgm:t>
    </dgm:pt>
    <dgm:pt modelId="{F7EA6C7F-7CE4-4950-8A3E-8781125D197D}" type="parTrans" cxnId="{A7E51838-3E8C-4D05-907E-D4F7F1EEBBF8}">
      <dgm:prSet/>
      <dgm:spPr/>
      <dgm:t>
        <a:bodyPr/>
        <a:lstStyle/>
        <a:p>
          <a:endParaRPr lang="ru-RU"/>
        </a:p>
      </dgm:t>
    </dgm:pt>
    <dgm:pt modelId="{614160F7-EFE9-4353-A982-EACE00C95002}" type="sibTrans" cxnId="{A7E51838-3E8C-4D05-907E-D4F7F1EEBBF8}">
      <dgm:prSet/>
      <dgm:spPr/>
      <dgm:t>
        <a:bodyPr/>
        <a:lstStyle/>
        <a:p>
          <a:endParaRPr lang="ru-RU"/>
        </a:p>
      </dgm:t>
    </dgm:pt>
    <dgm:pt modelId="{D1616AE4-9E87-480F-BA03-CC91D04DA23E}" type="pres">
      <dgm:prSet presAssocID="{C0347223-4901-416E-8CCD-D7067BF329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FB9162-2DCD-49E8-865C-DEB5B73CEBE9}" type="pres">
      <dgm:prSet presAssocID="{C0347223-4901-416E-8CCD-D7067BF329C7}" presName="tSp" presStyleCnt="0"/>
      <dgm:spPr/>
    </dgm:pt>
    <dgm:pt modelId="{DC71C4C9-93DC-494B-88E3-24243B7C74C8}" type="pres">
      <dgm:prSet presAssocID="{C0347223-4901-416E-8CCD-D7067BF329C7}" presName="bSp" presStyleCnt="0"/>
      <dgm:spPr/>
    </dgm:pt>
    <dgm:pt modelId="{B144A21F-90D5-433B-B2AA-0855A16A60A8}" type="pres">
      <dgm:prSet presAssocID="{C0347223-4901-416E-8CCD-D7067BF329C7}" presName="process" presStyleCnt="0"/>
      <dgm:spPr/>
    </dgm:pt>
    <dgm:pt modelId="{81909732-2ADB-4D90-AAC2-D48F0581CEF7}" type="pres">
      <dgm:prSet presAssocID="{5678832C-3E24-46BE-9E8B-9148A1867D6E}" presName="composite1" presStyleCnt="0"/>
      <dgm:spPr/>
    </dgm:pt>
    <dgm:pt modelId="{B15B90C5-C3F8-453E-BD42-7BF9CD7C3A77}" type="pres">
      <dgm:prSet presAssocID="{5678832C-3E24-46BE-9E8B-9148A1867D6E}" presName="dummyNode1" presStyleLbl="node1" presStyleIdx="0" presStyleCnt="3"/>
      <dgm:spPr/>
    </dgm:pt>
    <dgm:pt modelId="{89E85816-EE07-4A79-ACC4-4B8519DF0ED1}" type="pres">
      <dgm:prSet presAssocID="{5678832C-3E24-46BE-9E8B-9148A1867D6E}" presName="childNode1" presStyleLbl="bgAcc1" presStyleIdx="0" presStyleCnt="3" custScaleX="134552" custScaleY="133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BD84F-A6CA-4F60-91E7-87BB418CAD66}" type="pres">
      <dgm:prSet presAssocID="{5678832C-3E24-46BE-9E8B-9148A1867D6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7D8CB-2B07-459A-B65A-C651ED7BFD76}" type="pres">
      <dgm:prSet presAssocID="{5678832C-3E24-46BE-9E8B-9148A1867D6E}" presName="parentNode1" presStyleLbl="node1" presStyleIdx="0" presStyleCnt="3" custLinFactNeighborX="-14516" custLinFactNeighborY="131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7AE53-5DAB-4C03-9899-513C17F01A81}" type="pres">
      <dgm:prSet presAssocID="{5678832C-3E24-46BE-9E8B-9148A1867D6E}" presName="connSite1" presStyleCnt="0"/>
      <dgm:spPr/>
    </dgm:pt>
    <dgm:pt modelId="{F6A956D9-024D-44F0-B65F-C77E078B0BBA}" type="pres">
      <dgm:prSet presAssocID="{2DD9BE2C-D083-49B6-A38E-BD9A01E055A4}" presName="Name9" presStyleLbl="sibTrans2D1" presStyleIdx="0" presStyleCnt="2"/>
      <dgm:spPr/>
      <dgm:t>
        <a:bodyPr/>
        <a:lstStyle/>
        <a:p>
          <a:endParaRPr lang="ru-RU"/>
        </a:p>
      </dgm:t>
    </dgm:pt>
    <dgm:pt modelId="{65FE8FB4-B3D4-43B3-B741-99D05B300634}" type="pres">
      <dgm:prSet presAssocID="{9B89E0B5-A348-4947-B6ED-ADF18D2AD9E0}" presName="composite2" presStyleCnt="0"/>
      <dgm:spPr/>
    </dgm:pt>
    <dgm:pt modelId="{B8C0189D-9163-4907-A113-4BA64B247F92}" type="pres">
      <dgm:prSet presAssocID="{9B89E0B5-A348-4947-B6ED-ADF18D2AD9E0}" presName="dummyNode2" presStyleLbl="node1" presStyleIdx="0" presStyleCnt="3"/>
      <dgm:spPr/>
    </dgm:pt>
    <dgm:pt modelId="{C6DBC2BF-8170-451A-B06B-9735C3CD0D3B}" type="pres">
      <dgm:prSet presAssocID="{9B89E0B5-A348-4947-B6ED-ADF18D2AD9E0}" presName="childNode2" presStyleLbl="bgAcc1" presStyleIdx="1" presStyleCnt="3" custScaleX="168546" custScaleY="131123" custLinFactNeighborY="5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ADBBC-EE0C-4200-8219-8B29BC9051C3}" type="pres">
      <dgm:prSet presAssocID="{9B89E0B5-A348-4947-B6ED-ADF18D2AD9E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D5144-1D58-4587-8191-62D46FB6EC8E}" type="pres">
      <dgm:prSet presAssocID="{9B89E0B5-A348-4947-B6ED-ADF18D2AD9E0}" presName="parentNode2" presStyleLbl="node1" presStyleIdx="1" presStyleCnt="3" custLinFactNeighborX="-2974" custLinFactNeighborY="-199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F6F88-57A1-48F0-9237-C58E8B67023C}" type="pres">
      <dgm:prSet presAssocID="{9B89E0B5-A348-4947-B6ED-ADF18D2AD9E0}" presName="connSite2" presStyleCnt="0"/>
      <dgm:spPr/>
    </dgm:pt>
    <dgm:pt modelId="{09FD33D9-2941-4FA5-A9FA-7AE4D517A35C}" type="pres">
      <dgm:prSet presAssocID="{5FE377D5-12E4-446E-AAF0-68D597FBB33B}" presName="Name18" presStyleLbl="sibTrans2D1" presStyleIdx="1" presStyleCnt="2"/>
      <dgm:spPr/>
      <dgm:t>
        <a:bodyPr/>
        <a:lstStyle/>
        <a:p>
          <a:endParaRPr lang="ru-RU"/>
        </a:p>
      </dgm:t>
    </dgm:pt>
    <dgm:pt modelId="{E8C0C13C-1097-47BB-8383-D5302A098EE4}" type="pres">
      <dgm:prSet presAssocID="{7E3D123D-D712-4CCB-A073-D8F96B4E6A98}" presName="composite1" presStyleCnt="0"/>
      <dgm:spPr/>
    </dgm:pt>
    <dgm:pt modelId="{4E0AD2C3-8477-4D96-A425-F94CB5A10B9E}" type="pres">
      <dgm:prSet presAssocID="{7E3D123D-D712-4CCB-A073-D8F96B4E6A98}" presName="dummyNode1" presStyleLbl="node1" presStyleIdx="1" presStyleCnt="3"/>
      <dgm:spPr/>
    </dgm:pt>
    <dgm:pt modelId="{6CB460A7-0ED4-42E7-A0D5-0B1792CFE999}" type="pres">
      <dgm:prSet presAssocID="{7E3D123D-D712-4CCB-A073-D8F96B4E6A98}" presName="childNode1" presStyleLbl="bgAcc1" presStyleIdx="2" presStyleCnt="3" custScaleX="135729" custScaleY="126166" custLinFactNeighborX="-9173" custLinFactNeighborY="-3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3FFE6-FF4D-456D-9B7D-22005A973190}" type="pres">
      <dgm:prSet presAssocID="{7E3D123D-D712-4CCB-A073-D8F96B4E6A9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39171-E51F-4A95-94B6-D53249116D5F}" type="pres">
      <dgm:prSet presAssocID="{7E3D123D-D712-4CCB-A073-D8F96B4E6A98}" presName="parentNode1" presStyleLbl="node1" presStyleIdx="2" presStyleCnt="3" custLinFactNeighborX="-1983" custLinFactNeighborY="432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C76B2-CC84-4988-808E-F754854BDE5C}" type="pres">
      <dgm:prSet presAssocID="{7E3D123D-D712-4CCB-A073-D8F96B4E6A98}" presName="connSite1" presStyleCnt="0"/>
      <dgm:spPr/>
    </dgm:pt>
  </dgm:ptLst>
  <dgm:cxnLst>
    <dgm:cxn modelId="{F7DBB4BB-71CC-40C6-BAF1-E18DC08435EF}" type="presOf" srcId="{7E3D123D-D712-4CCB-A073-D8F96B4E6A98}" destId="{03439171-E51F-4A95-94B6-D53249116D5F}" srcOrd="0" destOrd="0" presId="urn:microsoft.com/office/officeart/2005/8/layout/hProcess4"/>
    <dgm:cxn modelId="{8DFABA7A-7E81-4E83-B488-EADDA9B410A9}" type="presOf" srcId="{ED14C2A5-7FEA-4C3C-A9C6-5611EDB28788}" destId="{834BD84F-A6CA-4F60-91E7-87BB418CAD66}" srcOrd="1" destOrd="0" presId="urn:microsoft.com/office/officeart/2005/8/layout/hProcess4"/>
    <dgm:cxn modelId="{19A0D8E0-3B7C-4572-AB0C-A62D57461EE0}" srcId="{C0347223-4901-416E-8CCD-D7067BF329C7}" destId="{5678832C-3E24-46BE-9E8B-9148A1867D6E}" srcOrd="0" destOrd="0" parTransId="{5666913C-7982-4F8D-8B73-3E0BCF0A234C}" sibTransId="{2DD9BE2C-D083-49B6-A38E-BD9A01E055A4}"/>
    <dgm:cxn modelId="{E3004645-5B94-4286-8E0A-004416F00C90}" srcId="{C0347223-4901-416E-8CCD-D7067BF329C7}" destId="{7E3D123D-D712-4CCB-A073-D8F96B4E6A98}" srcOrd="2" destOrd="0" parTransId="{FD15B86D-7148-4BD5-BB53-A81E9AB0B44E}" sibTransId="{54D82DCF-2E72-44DD-870A-34E080CFF7AA}"/>
    <dgm:cxn modelId="{50D3A2D4-FBC7-4DC0-A3B8-E407998EB06D}" type="presOf" srcId="{C0347223-4901-416E-8CCD-D7067BF329C7}" destId="{D1616AE4-9E87-480F-BA03-CC91D04DA23E}" srcOrd="0" destOrd="0" presId="urn:microsoft.com/office/officeart/2005/8/layout/hProcess4"/>
    <dgm:cxn modelId="{022ECA0D-A7DE-49B9-8E40-D59B4E900F83}" type="presOf" srcId="{7B30FD7B-F830-403B-A6DF-7DE6384A75A4}" destId="{A013FFE6-FF4D-456D-9B7D-22005A973190}" srcOrd="1" destOrd="0" presId="urn:microsoft.com/office/officeart/2005/8/layout/hProcess4"/>
    <dgm:cxn modelId="{CDD12B8D-7979-467F-992A-C3B2F5FD9551}" type="presOf" srcId="{5678832C-3E24-46BE-9E8B-9148A1867D6E}" destId="{FF37D8CB-2B07-459A-B65A-C651ED7BFD76}" srcOrd="0" destOrd="0" presId="urn:microsoft.com/office/officeart/2005/8/layout/hProcess4"/>
    <dgm:cxn modelId="{76670E7C-A062-44CC-9A2A-38AF3E28AA40}" srcId="{C0347223-4901-416E-8CCD-D7067BF329C7}" destId="{9B89E0B5-A348-4947-B6ED-ADF18D2AD9E0}" srcOrd="1" destOrd="0" parTransId="{31F99A50-C53A-43BC-B671-2C9431BE3366}" sibTransId="{5FE377D5-12E4-446E-AAF0-68D597FBB33B}"/>
    <dgm:cxn modelId="{C6D55345-1008-4C2A-9720-CC1DF2175B32}" type="presOf" srcId="{52DEFF15-85A7-424B-A329-02110F69B07C}" destId="{C6DBC2BF-8170-451A-B06B-9735C3CD0D3B}" srcOrd="0" destOrd="0" presId="urn:microsoft.com/office/officeart/2005/8/layout/hProcess4"/>
    <dgm:cxn modelId="{55849CE4-0B6A-4B1F-845E-CF2BCA0E91FA}" type="presOf" srcId="{52DEFF15-85A7-424B-A329-02110F69B07C}" destId="{A59ADBBC-EE0C-4200-8219-8B29BC9051C3}" srcOrd="1" destOrd="0" presId="urn:microsoft.com/office/officeart/2005/8/layout/hProcess4"/>
    <dgm:cxn modelId="{9B23A0F1-B78F-4D0E-BD6C-C44A897D4389}" type="presOf" srcId="{2DD9BE2C-D083-49B6-A38E-BD9A01E055A4}" destId="{F6A956D9-024D-44F0-B65F-C77E078B0BBA}" srcOrd="0" destOrd="0" presId="urn:microsoft.com/office/officeart/2005/8/layout/hProcess4"/>
    <dgm:cxn modelId="{0946BDDE-CA2F-42A7-BBB2-3CA5F5B4402A}" srcId="{5678832C-3E24-46BE-9E8B-9148A1867D6E}" destId="{ED14C2A5-7FEA-4C3C-A9C6-5611EDB28788}" srcOrd="0" destOrd="0" parTransId="{6D329A07-8F51-4F14-949F-4126D32A9E7E}" sibTransId="{52BFA17D-D056-4D82-8F7E-81EA4E1CCB57}"/>
    <dgm:cxn modelId="{0F9F751C-F141-4E38-AD11-82090B9F2D76}" type="presOf" srcId="{5FE377D5-12E4-446E-AAF0-68D597FBB33B}" destId="{09FD33D9-2941-4FA5-A9FA-7AE4D517A35C}" srcOrd="0" destOrd="0" presId="urn:microsoft.com/office/officeart/2005/8/layout/hProcess4"/>
    <dgm:cxn modelId="{A3825632-4493-41F0-9B42-38C01F7A35CE}" type="presOf" srcId="{9B89E0B5-A348-4947-B6ED-ADF18D2AD9E0}" destId="{084D5144-1D58-4587-8191-62D46FB6EC8E}" srcOrd="0" destOrd="0" presId="urn:microsoft.com/office/officeart/2005/8/layout/hProcess4"/>
    <dgm:cxn modelId="{A7E51838-3E8C-4D05-907E-D4F7F1EEBBF8}" srcId="{7E3D123D-D712-4CCB-A073-D8F96B4E6A98}" destId="{7B30FD7B-F830-403B-A6DF-7DE6384A75A4}" srcOrd="0" destOrd="0" parTransId="{F7EA6C7F-7CE4-4950-8A3E-8781125D197D}" sibTransId="{614160F7-EFE9-4353-A982-EACE00C95002}"/>
    <dgm:cxn modelId="{E2478F1D-CC2D-4C9D-A8C4-C03ACF4252E3}" type="presOf" srcId="{7B30FD7B-F830-403B-A6DF-7DE6384A75A4}" destId="{6CB460A7-0ED4-42E7-A0D5-0B1792CFE999}" srcOrd="0" destOrd="0" presId="urn:microsoft.com/office/officeart/2005/8/layout/hProcess4"/>
    <dgm:cxn modelId="{4C937108-3F21-44A8-BBF1-AA047A9489D3}" type="presOf" srcId="{ED14C2A5-7FEA-4C3C-A9C6-5611EDB28788}" destId="{89E85816-EE07-4A79-ACC4-4B8519DF0ED1}" srcOrd="0" destOrd="0" presId="urn:microsoft.com/office/officeart/2005/8/layout/hProcess4"/>
    <dgm:cxn modelId="{BD8C5248-32FE-4053-A365-1CEFD90F20A2}" srcId="{9B89E0B5-A348-4947-B6ED-ADF18D2AD9E0}" destId="{52DEFF15-85A7-424B-A329-02110F69B07C}" srcOrd="0" destOrd="0" parTransId="{3F1F5893-79E3-4B00-AEB9-57365CD4D68A}" sibTransId="{DCF88BBF-5905-421F-BD89-E8F398FC3B64}"/>
    <dgm:cxn modelId="{2EE8E020-D6D7-47FB-8D6A-2FAF4976365B}" type="presParOf" srcId="{D1616AE4-9E87-480F-BA03-CC91D04DA23E}" destId="{95FB9162-2DCD-49E8-865C-DEB5B73CEBE9}" srcOrd="0" destOrd="0" presId="urn:microsoft.com/office/officeart/2005/8/layout/hProcess4"/>
    <dgm:cxn modelId="{7322C228-7DD3-4E98-BE0A-01867AE1C5BE}" type="presParOf" srcId="{D1616AE4-9E87-480F-BA03-CC91D04DA23E}" destId="{DC71C4C9-93DC-494B-88E3-24243B7C74C8}" srcOrd="1" destOrd="0" presId="urn:microsoft.com/office/officeart/2005/8/layout/hProcess4"/>
    <dgm:cxn modelId="{61EEBB18-AD68-4BE5-8746-8F5DF3D88D46}" type="presParOf" srcId="{D1616AE4-9E87-480F-BA03-CC91D04DA23E}" destId="{B144A21F-90D5-433B-B2AA-0855A16A60A8}" srcOrd="2" destOrd="0" presId="urn:microsoft.com/office/officeart/2005/8/layout/hProcess4"/>
    <dgm:cxn modelId="{957D0B3D-2708-48D9-964B-1B996391F300}" type="presParOf" srcId="{B144A21F-90D5-433B-B2AA-0855A16A60A8}" destId="{81909732-2ADB-4D90-AAC2-D48F0581CEF7}" srcOrd="0" destOrd="0" presId="urn:microsoft.com/office/officeart/2005/8/layout/hProcess4"/>
    <dgm:cxn modelId="{61E77D3F-6B8B-4267-AF24-7353FE9A0DD4}" type="presParOf" srcId="{81909732-2ADB-4D90-AAC2-D48F0581CEF7}" destId="{B15B90C5-C3F8-453E-BD42-7BF9CD7C3A77}" srcOrd="0" destOrd="0" presId="urn:microsoft.com/office/officeart/2005/8/layout/hProcess4"/>
    <dgm:cxn modelId="{0220A040-01D5-4924-8454-865AB1766696}" type="presParOf" srcId="{81909732-2ADB-4D90-AAC2-D48F0581CEF7}" destId="{89E85816-EE07-4A79-ACC4-4B8519DF0ED1}" srcOrd="1" destOrd="0" presId="urn:microsoft.com/office/officeart/2005/8/layout/hProcess4"/>
    <dgm:cxn modelId="{A5CC88D7-1E1F-443D-8CF1-052E9E96CF0F}" type="presParOf" srcId="{81909732-2ADB-4D90-AAC2-D48F0581CEF7}" destId="{834BD84F-A6CA-4F60-91E7-87BB418CAD66}" srcOrd="2" destOrd="0" presId="urn:microsoft.com/office/officeart/2005/8/layout/hProcess4"/>
    <dgm:cxn modelId="{01FE1B7F-D82A-426E-96A4-F657AB5274FA}" type="presParOf" srcId="{81909732-2ADB-4D90-AAC2-D48F0581CEF7}" destId="{FF37D8CB-2B07-459A-B65A-C651ED7BFD76}" srcOrd="3" destOrd="0" presId="urn:microsoft.com/office/officeart/2005/8/layout/hProcess4"/>
    <dgm:cxn modelId="{BDBCCD96-694D-4412-83A9-AE5EA58D1470}" type="presParOf" srcId="{81909732-2ADB-4D90-AAC2-D48F0581CEF7}" destId="{2837AE53-5DAB-4C03-9899-513C17F01A81}" srcOrd="4" destOrd="0" presId="urn:microsoft.com/office/officeart/2005/8/layout/hProcess4"/>
    <dgm:cxn modelId="{FD1208A5-6B7D-46C9-8573-A462A7CF13C4}" type="presParOf" srcId="{B144A21F-90D5-433B-B2AA-0855A16A60A8}" destId="{F6A956D9-024D-44F0-B65F-C77E078B0BBA}" srcOrd="1" destOrd="0" presId="urn:microsoft.com/office/officeart/2005/8/layout/hProcess4"/>
    <dgm:cxn modelId="{0139C7D3-F7A3-4583-A49A-620996997C6D}" type="presParOf" srcId="{B144A21F-90D5-433B-B2AA-0855A16A60A8}" destId="{65FE8FB4-B3D4-43B3-B741-99D05B300634}" srcOrd="2" destOrd="0" presId="urn:microsoft.com/office/officeart/2005/8/layout/hProcess4"/>
    <dgm:cxn modelId="{60E430E8-55BB-4C5F-A978-8E4DE0001DD7}" type="presParOf" srcId="{65FE8FB4-B3D4-43B3-B741-99D05B300634}" destId="{B8C0189D-9163-4907-A113-4BA64B247F92}" srcOrd="0" destOrd="0" presId="urn:microsoft.com/office/officeart/2005/8/layout/hProcess4"/>
    <dgm:cxn modelId="{13B42F60-3650-4B35-BB28-4CDE7ADAE0DD}" type="presParOf" srcId="{65FE8FB4-B3D4-43B3-B741-99D05B300634}" destId="{C6DBC2BF-8170-451A-B06B-9735C3CD0D3B}" srcOrd="1" destOrd="0" presId="urn:microsoft.com/office/officeart/2005/8/layout/hProcess4"/>
    <dgm:cxn modelId="{D2A0AF24-9EEE-453D-8489-C1103E88EC82}" type="presParOf" srcId="{65FE8FB4-B3D4-43B3-B741-99D05B300634}" destId="{A59ADBBC-EE0C-4200-8219-8B29BC9051C3}" srcOrd="2" destOrd="0" presId="urn:microsoft.com/office/officeart/2005/8/layout/hProcess4"/>
    <dgm:cxn modelId="{46381115-3A19-459C-953B-D0E2E44AE107}" type="presParOf" srcId="{65FE8FB4-B3D4-43B3-B741-99D05B300634}" destId="{084D5144-1D58-4587-8191-62D46FB6EC8E}" srcOrd="3" destOrd="0" presId="urn:microsoft.com/office/officeart/2005/8/layout/hProcess4"/>
    <dgm:cxn modelId="{8EB15597-AFA6-4B57-8109-66592B57D8B8}" type="presParOf" srcId="{65FE8FB4-B3D4-43B3-B741-99D05B300634}" destId="{441F6F88-57A1-48F0-9237-C58E8B67023C}" srcOrd="4" destOrd="0" presId="urn:microsoft.com/office/officeart/2005/8/layout/hProcess4"/>
    <dgm:cxn modelId="{3DB76E1A-895F-4F18-8A3B-4E359EF2B8FD}" type="presParOf" srcId="{B144A21F-90D5-433B-B2AA-0855A16A60A8}" destId="{09FD33D9-2941-4FA5-A9FA-7AE4D517A35C}" srcOrd="3" destOrd="0" presId="urn:microsoft.com/office/officeart/2005/8/layout/hProcess4"/>
    <dgm:cxn modelId="{09D405ED-33E5-4983-B449-0DDF8594F522}" type="presParOf" srcId="{B144A21F-90D5-433B-B2AA-0855A16A60A8}" destId="{E8C0C13C-1097-47BB-8383-D5302A098EE4}" srcOrd="4" destOrd="0" presId="urn:microsoft.com/office/officeart/2005/8/layout/hProcess4"/>
    <dgm:cxn modelId="{88F7B900-4DA5-4BA7-B312-98E63C8233B3}" type="presParOf" srcId="{E8C0C13C-1097-47BB-8383-D5302A098EE4}" destId="{4E0AD2C3-8477-4D96-A425-F94CB5A10B9E}" srcOrd="0" destOrd="0" presId="urn:microsoft.com/office/officeart/2005/8/layout/hProcess4"/>
    <dgm:cxn modelId="{6888DFC0-FAA1-408F-BFD2-F51F54BCA0E6}" type="presParOf" srcId="{E8C0C13C-1097-47BB-8383-D5302A098EE4}" destId="{6CB460A7-0ED4-42E7-A0D5-0B1792CFE999}" srcOrd="1" destOrd="0" presId="urn:microsoft.com/office/officeart/2005/8/layout/hProcess4"/>
    <dgm:cxn modelId="{9B1AEDA6-2222-405C-986B-15FE8BA89A88}" type="presParOf" srcId="{E8C0C13C-1097-47BB-8383-D5302A098EE4}" destId="{A013FFE6-FF4D-456D-9B7D-22005A973190}" srcOrd="2" destOrd="0" presId="urn:microsoft.com/office/officeart/2005/8/layout/hProcess4"/>
    <dgm:cxn modelId="{61F37330-B3D9-4E82-BD2C-AA696ED0769A}" type="presParOf" srcId="{E8C0C13C-1097-47BB-8383-D5302A098EE4}" destId="{03439171-E51F-4A95-94B6-D53249116D5F}" srcOrd="3" destOrd="0" presId="urn:microsoft.com/office/officeart/2005/8/layout/hProcess4"/>
    <dgm:cxn modelId="{88188E87-5132-4194-BF07-2C4AE21A9173}" type="presParOf" srcId="{E8C0C13C-1097-47BB-8383-D5302A098EE4}" destId="{663C76B2-CC84-4988-808E-F754854BDE5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F53C5C-BC1F-4CF9-8592-072B4DA7351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C01238-A63F-4EDC-886D-2ADB4059308C}">
      <dgm:prSet phldrT="[Текст]" custT="1"/>
      <dgm:spPr/>
      <dgm:t>
        <a:bodyPr/>
        <a:lstStyle/>
        <a:p>
          <a:r>
            <a:rPr lang="ru-RU" sz="1400" b="1" kern="1200" dirty="0" smtClean="0"/>
            <a:t>Подключение здания МФЦ к инженерным коммуникациям</a:t>
          </a:r>
        </a:p>
        <a:p>
          <a:r>
            <a:rPr lang="ru-RU" sz="1200" b="1" kern="1200" dirty="0" smtClean="0">
              <a:solidFill>
                <a:schemeClr val="accent1"/>
              </a:solidFill>
              <a:latin typeface="+mn-lt"/>
              <a:ea typeface="+mn-ea"/>
              <a:cs typeface="+mn-cs"/>
            </a:rPr>
            <a:t>        ЯНВАРЬ</a:t>
          </a:r>
          <a:endParaRPr lang="ru-RU" sz="1200" b="1" kern="1200" dirty="0">
            <a:solidFill>
              <a:schemeClr val="accent1"/>
            </a:solidFill>
            <a:latin typeface="+mn-lt"/>
            <a:ea typeface="+mn-ea"/>
            <a:cs typeface="+mn-cs"/>
          </a:endParaRPr>
        </a:p>
      </dgm:t>
    </dgm:pt>
    <dgm:pt modelId="{FF4BA947-42A2-4939-A1BD-ADB805AAAED6}" type="parTrans" cxnId="{234B3422-CF07-484B-8335-FE111A6551B9}">
      <dgm:prSet/>
      <dgm:spPr/>
      <dgm:t>
        <a:bodyPr/>
        <a:lstStyle/>
        <a:p>
          <a:endParaRPr lang="ru-RU"/>
        </a:p>
      </dgm:t>
    </dgm:pt>
    <dgm:pt modelId="{7EE3DF9F-E0CD-4564-AAC5-6429A6E22B3A}" type="sibTrans" cxnId="{234B3422-CF07-484B-8335-FE111A6551B9}">
      <dgm:prSet/>
      <dgm:spPr/>
      <dgm:t>
        <a:bodyPr/>
        <a:lstStyle/>
        <a:p>
          <a:endParaRPr lang="ru-RU"/>
        </a:p>
      </dgm:t>
    </dgm:pt>
    <dgm:pt modelId="{1B776926-5688-4E73-80B7-B1A1A9AB8D92}">
      <dgm:prSet phldrT="[Текст]" custT="1"/>
      <dgm:spPr/>
      <dgm:t>
        <a:bodyPr/>
        <a:lstStyle/>
        <a:p>
          <a:pPr algn="l"/>
          <a:r>
            <a:rPr lang="ru-RU" sz="1400" b="1" dirty="0" smtClean="0"/>
            <a:t>Оснащение оборудованием МФЦ и подбор персонала</a:t>
          </a:r>
        </a:p>
        <a:p>
          <a:pPr algn="l"/>
          <a:r>
            <a:rPr lang="ru-RU" sz="1200" b="1" dirty="0" smtClean="0">
              <a:solidFill>
                <a:schemeClr val="accent1"/>
              </a:solidFill>
              <a:latin typeface="+mn-lt"/>
              <a:ea typeface="+mn-ea"/>
              <a:cs typeface="+mn-cs"/>
            </a:rPr>
            <a:t>      ЯНВАРЬ</a:t>
          </a:r>
          <a:endParaRPr lang="ru-RU" sz="1200" dirty="0"/>
        </a:p>
      </dgm:t>
    </dgm:pt>
    <dgm:pt modelId="{5250B70A-C748-45E5-9059-689D21AA04CB}" type="parTrans" cxnId="{81AE19EC-18F3-45B0-80AA-2DF4E161E4DE}">
      <dgm:prSet/>
      <dgm:spPr/>
      <dgm:t>
        <a:bodyPr/>
        <a:lstStyle/>
        <a:p>
          <a:endParaRPr lang="ru-RU"/>
        </a:p>
      </dgm:t>
    </dgm:pt>
    <dgm:pt modelId="{2200FEEB-961F-4731-96C0-227694024AF7}" type="sibTrans" cxnId="{81AE19EC-18F3-45B0-80AA-2DF4E161E4DE}">
      <dgm:prSet/>
      <dgm:spPr/>
      <dgm:t>
        <a:bodyPr/>
        <a:lstStyle/>
        <a:p>
          <a:endParaRPr lang="ru-RU"/>
        </a:p>
      </dgm:t>
    </dgm:pt>
    <dgm:pt modelId="{F2F4C7D2-3F2B-4CD5-A916-25F21B36ACCC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Открытие и запуск МФЦ</a:t>
          </a:r>
        </a:p>
        <a:p>
          <a:pPr algn="ctr"/>
          <a:r>
            <a:rPr lang="ru-RU" sz="1200" dirty="0" smtClean="0"/>
            <a:t>ФЕВРАЛЬ</a:t>
          </a:r>
          <a:endParaRPr lang="ru-RU" sz="1200" dirty="0"/>
        </a:p>
      </dgm:t>
    </dgm:pt>
    <dgm:pt modelId="{BF381E54-5D89-4B06-B6AF-CF198D454CD0}" type="parTrans" cxnId="{F37EA445-4E8A-4EAB-9404-70845148D677}">
      <dgm:prSet/>
      <dgm:spPr/>
      <dgm:t>
        <a:bodyPr/>
        <a:lstStyle/>
        <a:p>
          <a:endParaRPr lang="ru-RU"/>
        </a:p>
      </dgm:t>
    </dgm:pt>
    <dgm:pt modelId="{00194637-CEF3-43DA-94B4-5CDFB39A2A0D}" type="sibTrans" cxnId="{F37EA445-4E8A-4EAB-9404-70845148D677}">
      <dgm:prSet/>
      <dgm:spPr/>
      <dgm:t>
        <a:bodyPr/>
        <a:lstStyle/>
        <a:p>
          <a:endParaRPr lang="ru-RU"/>
        </a:p>
      </dgm:t>
    </dgm:pt>
    <dgm:pt modelId="{52356F7D-E3A8-43D9-A0BB-DBA475B2274D}" type="pres">
      <dgm:prSet presAssocID="{DEF53C5C-BC1F-4CF9-8592-072B4DA7351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E71756-01E3-4347-B9AF-22C66A61CC50}" type="pres">
      <dgm:prSet presAssocID="{DEF53C5C-BC1F-4CF9-8592-072B4DA73515}" presName="arrow" presStyleLbl="bgShp" presStyleIdx="0" presStyleCnt="1" custLinFactNeighborX="19832" custLinFactNeighborY="-30326"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33E0E453-9D58-4F9E-9386-95A1F70665D3}" type="pres">
      <dgm:prSet presAssocID="{DEF53C5C-BC1F-4CF9-8592-072B4DA73515}" presName="arrowDiagram3" presStyleCnt="0"/>
      <dgm:spPr/>
    </dgm:pt>
    <dgm:pt modelId="{BE207D3B-DBC6-441E-A100-C3E1EF06E4E9}" type="pres">
      <dgm:prSet presAssocID="{FFC01238-A63F-4EDC-886D-2ADB4059308C}" presName="bullet3a" presStyleLbl="node1" presStyleIdx="0" presStyleCnt="3"/>
      <dgm:spPr/>
    </dgm:pt>
    <dgm:pt modelId="{B95BBF47-1046-4AC4-BD13-9731F92DFB07}" type="pres">
      <dgm:prSet presAssocID="{FFC01238-A63F-4EDC-886D-2ADB4059308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79781-E64D-4338-87B9-3C9B477C1501}" type="pres">
      <dgm:prSet presAssocID="{1B776926-5688-4E73-80B7-B1A1A9AB8D92}" presName="bullet3b" presStyleLbl="node1" presStyleIdx="1" presStyleCnt="3"/>
      <dgm:spPr/>
    </dgm:pt>
    <dgm:pt modelId="{CD498473-E89E-4790-8710-2E3C12D861C6}" type="pres">
      <dgm:prSet presAssocID="{1B776926-5688-4E73-80B7-B1A1A9AB8D92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9A1FA-4F85-4833-8D20-DFD5B453FA09}" type="pres">
      <dgm:prSet presAssocID="{F2F4C7D2-3F2B-4CD5-A916-25F21B36ACCC}" presName="bullet3c" presStyleLbl="node1" presStyleIdx="2" presStyleCnt="3"/>
      <dgm:spPr/>
    </dgm:pt>
    <dgm:pt modelId="{57B8A393-EFB6-4DB3-A61E-1187B3DD3965}" type="pres">
      <dgm:prSet presAssocID="{F2F4C7D2-3F2B-4CD5-A916-25F21B36ACC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E19EC-18F3-45B0-80AA-2DF4E161E4DE}" srcId="{DEF53C5C-BC1F-4CF9-8592-072B4DA73515}" destId="{1B776926-5688-4E73-80B7-B1A1A9AB8D92}" srcOrd="1" destOrd="0" parTransId="{5250B70A-C748-45E5-9059-689D21AA04CB}" sibTransId="{2200FEEB-961F-4731-96C0-227694024AF7}"/>
    <dgm:cxn modelId="{EF3C0D63-4CE0-492D-850E-7FF7DA545215}" type="presOf" srcId="{1B776926-5688-4E73-80B7-B1A1A9AB8D92}" destId="{CD498473-E89E-4790-8710-2E3C12D861C6}" srcOrd="0" destOrd="0" presId="urn:microsoft.com/office/officeart/2005/8/layout/arrow2"/>
    <dgm:cxn modelId="{377E8A82-EAA2-4BB8-AEEC-AF618689D288}" type="presOf" srcId="{DEF53C5C-BC1F-4CF9-8592-072B4DA73515}" destId="{52356F7D-E3A8-43D9-A0BB-DBA475B2274D}" srcOrd="0" destOrd="0" presId="urn:microsoft.com/office/officeart/2005/8/layout/arrow2"/>
    <dgm:cxn modelId="{234B3422-CF07-484B-8335-FE111A6551B9}" srcId="{DEF53C5C-BC1F-4CF9-8592-072B4DA73515}" destId="{FFC01238-A63F-4EDC-886D-2ADB4059308C}" srcOrd="0" destOrd="0" parTransId="{FF4BA947-42A2-4939-A1BD-ADB805AAAED6}" sibTransId="{7EE3DF9F-E0CD-4564-AAC5-6429A6E22B3A}"/>
    <dgm:cxn modelId="{CBEE537E-6F44-46FD-A9C9-2EE29E76A858}" type="presOf" srcId="{FFC01238-A63F-4EDC-886D-2ADB4059308C}" destId="{B95BBF47-1046-4AC4-BD13-9731F92DFB07}" srcOrd="0" destOrd="0" presId="urn:microsoft.com/office/officeart/2005/8/layout/arrow2"/>
    <dgm:cxn modelId="{A13A07BC-0CF2-4409-8345-53DB877A5D88}" type="presOf" srcId="{F2F4C7D2-3F2B-4CD5-A916-25F21B36ACCC}" destId="{57B8A393-EFB6-4DB3-A61E-1187B3DD3965}" srcOrd="0" destOrd="0" presId="urn:microsoft.com/office/officeart/2005/8/layout/arrow2"/>
    <dgm:cxn modelId="{F37EA445-4E8A-4EAB-9404-70845148D677}" srcId="{DEF53C5C-BC1F-4CF9-8592-072B4DA73515}" destId="{F2F4C7D2-3F2B-4CD5-A916-25F21B36ACCC}" srcOrd="2" destOrd="0" parTransId="{BF381E54-5D89-4B06-B6AF-CF198D454CD0}" sibTransId="{00194637-CEF3-43DA-94B4-5CDFB39A2A0D}"/>
    <dgm:cxn modelId="{23BEA7EC-3F44-4F34-B598-C0FF63BE3B67}" type="presParOf" srcId="{52356F7D-E3A8-43D9-A0BB-DBA475B2274D}" destId="{A2E71756-01E3-4347-B9AF-22C66A61CC50}" srcOrd="0" destOrd="0" presId="urn:microsoft.com/office/officeart/2005/8/layout/arrow2"/>
    <dgm:cxn modelId="{B582A5DC-0D51-4225-B838-50A4AC2F8641}" type="presParOf" srcId="{52356F7D-E3A8-43D9-A0BB-DBA475B2274D}" destId="{33E0E453-9D58-4F9E-9386-95A1F70665D3}" srcOrd="1" destOrd="0" presId="urn:microsoft.com/office/officeart/2005/8/layout/arrow2"/>
    <dgm:cxn modelId="{59FC4367-236B-4D7B-ABE8-54A253CC15E1}" type="presParOf" srcId="{33E0E453-9D58-4F9E-9386-95A1F70665D3}" destId="{BE207D3B-DBC6-441E-A100-C3E1EF06E4E9}" srcOrd="0" destOrd="0" presId="urn:microsoft.com/office/officeart/2005/8/layout/arrow2"/>
    <dgm:cxn modelId="{F1454C70-57FA-440A-9F73-7B43907AEAD1}" type="presParOf" srcId="{33E0E453-9D58-4F9E-9386-95A1F70665D3}" destId="{B95BBF47-1046-4AC4-BD13-9731F92DFB07}" srcOrd="1" destOrd="0" presId="urn:microsoft.com/office/officeart/2005/8/layout/arrow2"/>
    <dgm:cxn modelId="{AEE3C3B6-CE7B-420E-B45D-187D12D49100}" type="presParOf" srcId="{33E0E453-9D58-4F9E-9386-95A1F70665D3}" destId="{D8A79781-E64D-4338-87B9-3C9B477C1501}" srcOrd="2" destOrd="0" presId="urn:microsoft.com/office/officeart/2005/8/layout/arrow2"/>
    <dgm:cxn modelId="{1961AC5B-B9BB-4C60-8BBC-36607EEDAF76}" type="presParOf" srcId="{33E0E453-9D58-4F9E-9386-95A1F70665D3}" destId="{CD498473-E89E-4790-8710-2E3C12D861C6}" srcOrd="3" destOrd="0" presId="urn:microsoft.com/office/officeart/2005/8/layout/arrow2"/>
    <dgm:cxn modelId="{226805E0-D551-42B7-83D9-CE29B4E09954}" type="presParOf" srcId="{33E0E453-9D58-4F9E-9386-95A1F70665D3}" destId="{CE49A1FA-4F85-4833-8D20-DFD5B453FA09}" srcOrd="4" destOrd="0" presId="urn:microsoft.com/office/officeart/2005/8/layout/arrow2"/>
    <dgm:cxn modelId="{27E91C18-6757-4366-94FE-FC9865A8E3AF}" type="presParOf" srcId="{33E0E453-9D58-4F9E-9386-95A1F70665D3}" destId="{57B8A393-EFB6-4DB3-A61E-1187B3DD396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D1FDF3-67C6-495A-97D7-B71663FC535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9FFEC5-73BE-433B-9299-E44191F733F8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rgbClr val="5B9BD5"/>
              </a:solidFill>
            </a:rPr>
            <a:t>январь</a:t>
          </a:r>
          <a:endParaRPr lang="ru-RU" sz="2000" b="1" dirty="0">
            <a:solidFill>
              <a:srgbClr val="5B9BD5"/>
            </a:solidFill>
          </a:endParaRPr>
        </a:p>
      </dgm:t>
    </dgm:pt>
    <dgm:pt modelId="{93FFA3EC-16CD-494F-A406-D2A22F6C8FEB}" type="parTrans" cxnId="{214D8972-69E0-47BF-A923-E091F81B792D}">
      <dgm:prSet/>
      <dgm:spPr/>
      <dgm:t>
        <a:bodyPr/>
        <a:lstStyle/>
        <a:p>
          <a:endParaRPr lang="ru-RU"/>
        </a:p>
      </dgm:t>
    </dgm:pt>
    <dgm:pt modelId="{ECD893F4-705D-4C72-8F1A-EDB7110D7B61}" type="sibTrans" cxnId="{214D8972-69E0-47BF-A923-E091F81B792D}">
      <dgm:prSet/>
      <dgm:spPr/>
      <dgm:t>
        <a:bodyPr/>
        <a:lstStyle/>
        <a:p>
          <a:endParaRPr lang="ru-RU"/>
        </a:p>
      </dgm:t>
    </dgm:pt>
    <dgm:pt modelId="{B95A47C2-8D7F-49E1-B5C4-4A5657D6DD8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5B9BD5"/>
              </a:solidFill>
            </a:rPr>
            <a:t>апрель</a:t>
          </a:r>
          <a:endParaRPr lang="ru-RU" sz="2000" b="1" dirty="0">
            <a:solidFill>
              <a:srgbClr val="5B9BD5"/>
            </a:solidFill>
          </a:endParaRPr>
        </a:p>
      </dgm:t>
    </dgm:pt>
    <dgm:pt modelId="{16FB38DF-C098-4577-ABDF-72A609E9640E}" type="parTrans" cxnId="{5A90FA44-CE92-4138-9484-EE54D7CF51A6}">
      <dgm:prSet/>
      <dgm:spPr/>
      <dgm:t>
        <a:bodyPr/>
        <a:lstStyle/>
        <a:p>
          <a:endParaRPr lang="ru-RU"/>
        </a:p>
      </dgm:t>
    </dgm:pt>
    <dgm:pt modelId="{7AD7FF5B-9635-4689-B694-8E828202718C}" type="sibTrans" cxnId="{5A90FA44-CE92-4138-9484-EE54D7CF51A6}">
      <dgm:prSet/>
      <dgm:spPr/>
      <dgm:t>
        <a:bodyPr/>
        <a:lstStyle/>
        <a:p>
          <a:endParaRPr lang="ru-RU"/>
        </a:p>
      </dgm:t>
    </dgm:pt>
    <dgm:pt modelId="{C4DB7BED-1226-4030-B3BD-2C83C94BEEF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5B9BD5"/>
              </a:solidFill>
            </a:rPr>
            <a:t>июнь</a:t>
          </a:r>
          <a:endParaRPr lang="ru-RU" sz="2000" b="1" dirty="0">
            <a:solidFill>
              <a:srgbClr val="5B9BD5"/>
            </a:solidFill>
          </a:endParaRPr>
        </a:p>
      </dgm:t>
    </dgm:pt>
    <dgm:pt modelId="{8C0FA1AA-A1F0-43C9-8D4A-527C8EA44791}" type="parTrans" cxnId="{4C64C038-8AE8-4EEA-9D5D-02CBDF03398A}">
      <dgm:prSet/>
      <dgm:spPr/>
      <dgm:t>
        <a:bodyPr/>
        <a:lstStyle/>
        <a:p>
          <a:endParaRPr lang="ru-RU"/>
        </a:p>
      </dgm:t>
    </dgm:pt>
    <dgm:pt modelId="{9AAF8ADA-1FDC-432B-ACEF-EC012998B763}" type="sibTrans" cxnId="{4C64C038-8AE8-4EEA-9D5D-02CBDF03398A}">
      <dgm:prSet/>
      <dgm:spPr/>
      <dgm:t>
        <a:bodyPr/>
        <a:lstStyle/>
        <a:p>
          <a:endParaRPr lang="ru-RU"/>
        </a:p>
      </dgm:t>
    </dgm:pt>
    <dgm:pt modelId="{B178F1CA-7943-402F-8BEB-52FD467D2681}" type="pres">
      <dgm:prSet presAssocID="{18D1FDF3-67C6-495A-97D7-B71663FC535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7BC160-144C-4AE7-87E8-06AEFEB05D82}" type="pres">
      <dgm:prSet presAssocID="{419FFEC5-73BE-433B-9299-E44191F733F8}" presName="composite" presStyleCnt="0"/>
      <dgm:spPr/>
    </dgm:pt>
    <dgm:pt modelId="{1BD5744C-016B-4EC5-8086-EA41CA754C86}" type="pres">
      <dgm:prSet presAssocID="{419FFEC5-73BE-433B-9299-E44191F733F8}" presName="LShape" presStyleLbl="alignNode1" presStyleIdx="0" presStyleCnt="5"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F9BDA911-DEC3-4616-BA0E-0EEF9292BEF1}" type="pres">
      <dgm:prSet presAssocID="{419FFEC5-73BE-433B-9299-E44191F733F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91D83-95F4-43BD-8F98-EE33823C0759}" type="pres">
      <dgm:prSet presAssocID="{419FFEC5-73BE-433B-9299-E44191F733F8}" presName="Triangle" presStyleLbl="alignNode1" presStyleIdx="1" presStyleCnt="5"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E243254E-04F9-4C00-AF34-4977E6095201}" type="pres">
      <dgm:prSet presAssocID="{ECD893F4-705D-4C72-8F1A-EDB7110D7B61}" presName="sibTrans" presStyleCnt="0"/>
      <dgm:spPr/>
    </dgm:pt>
    <dgm:pt modelId="{C44EF6A6-F85E-45D7-908B-0CA421BFCC0C}" type="pres">
      <dgm:prSet presAssocID="{ECD893F4-705D-4C72-8F1A-EDB7110D7B61}" presName="space" presStyleCnt="0"/>
      <dgm:spPr/>
    </dgm:pt>
    <dgm:pt modelId="{23F25929-38ED-404F-96EC-058159067E6A}" type="pres">
      <dgm:prSet presAssocID="{B95A47C2-8D7F-49E1-B5C4-4A5657D6DD88}" presName="composite" presStyleCnt="0"/>
      <dgm:spPr/>
    </dgm:pt>
    <dgm:pt modelId="{000055D4-A360-4332-91F3-004312DFD401}" type="pres">
      <dgm:prSet presAssocID="{B95A47C2-8D7F-49E1-B5C4-4A5657D6DD88}" presName="LShape" presStyleLbl="alignNode1" presStyleIdx="2" presStyleCnt="5"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F29BF92F-0EBF-4643-8CD6-0B4E37AEBEF7}" type="pres">
      <dgm:prSet presAssocID="{B95A47C2-8D7F-49E1-B5C4-4A5657D6DD8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BF71F-2925-4CAE-9A9C-CEC03EB92903}" type="pres">
      <dgm:prSet presAssocID="{B95A47C2-8D7F-49E1-B5C4-4A5657D6DD88}" presName="Triangle" presStyleLbl="alignNode1" presStyleIdx="3" presStyleCnt="5"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457CDF98-F858-489A-84D4-2F474ED3466A}" type="pres">
      <dgm:prSet presAssocID="{7AD7FF5B-9635-4689-B694-8E828202718C}" presName="sibTrans" presStyleCnt="0"/>
      <dgm:spPr/>
    </dgm:pt>
    <dgm:pt modelId="{A395F378-8F5E-438B-B408-9F728908131B}" type="pres">
      <dgm:prSet presAssocID="{7AD7FF5B-9635-4689-B694-8E828202718C}" presName="space" presStyleCnt="0"/>
      <dgm:spPr/>
    </dgm:pt>
    <dgm:pt modelId="{BDCD410E-CFC7-4FE9-870A-283513A25016}" type="pres">
      <dgm:prSet presAssocID="{C4DB7BED-1226-4030-B3BD-2C83C94BEEF1}" presName="composite" presStyleCnt="0"/>
      <dgm:spPr/>
    </dgm:pt>
    <dgm:pt modelId="{9D4BCD82-FFCF-431B-A449-0E37A04CD2F2}" type="pres">
      <dgm:prSet presAssocID="{C4DB7BED-1226-4030-B3BD-2C83C94BEEF1}" presName="LShape" presStyleLbl="alignNode1" presStyleIdx="4" presStyleCnt="5"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C8AC77CB-0FDD-49E0-B527-6A405C815175}" type="pres">
      <dgm:prSet presAssocID="{C4DB7BED-1226-4030-B3BD-2C83C94BEEF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2BD0CF-DCDF-458B-A5E6-1108DA02B58E}" type="presOf" srcId="{B95A47C2-8D7F-49E1-B5C4-4A5657D6DD88}" destId="{F29BF92F-0EBF-4643-8CD6-0B4E37AEBEF7}" srcOrd="0" destOrd="0" presId="urn:microsoft.com/office/officeart/2009/3/layout/StepUpProcess"/>
    <dgm:cxn modelId="{70CC3E3D-77F8-4DAD-A610-96C7987D1340}" type="presOf" srcId="{18D1FDF3-67C6-495A-97D7-B71663FC535C}" destId="{B178F1CA-7943-402F-8BEB-52FD467D2681}" srcOrd="0" destOrd="0" presId="urn:microsoft.com/office/officeart/2009/3/layout/StepUpProcess"/>
    <dgm:cxn modelId="{4BC5DBC8-C05B-4914-BB25-13627DE87704}" type="presOf" srcId="{C4DB7BED-1226-4030-B3BD-2C83C94BEEF1}" destId="{C8AC77CB-0FDD-49E0-B527-6A405C815175}" srcOrd="0" destOrd="0" presId="urn:microsoft.com/office/officeart/2009/3/layout/StepUpProcess"/>
    <dgm:cxn modelId="{59C2012D-1D70-4405-A8D9-9F661C4BC51B}" type="presOf" srcId="{419FFEC5-73BE-433B-9299-E44191F733F8}" destId="{F9BDA911-DEC3-4616-BA0E-0EEF9292BEF1}" srcOrd="0" destOrd="0" presId="urn:microsoft.com/office/officeart/2009/3/layout/StepUpProcess"/>
    <dgm:cxn modelId="{5A90FA44-CE92-4138-9484-EE54D7CF51A6}" srcId="{18D1FDF3-67C6-495A-97D7-B71663FC535C}" destId="{B95A47C2-8D7F-49E1-B5C4-4A5657D6DD88}" srcOrd="1" destOrd="0" parTransId="{16FB38DF-C098-4577-ABDF-72A609E9640E}" sibTransId="{7AD7FF5B-9635-4689-B694-8E828202718C}"/>
    <dgm:cxn modelId="{214D8972-69E0-47BF-A923-E091F81B792D}" srcId="{18D1FDF3-67C6-495A-97D7-B71663FC535C}" destId="{419FFEC5-73BE-433B-9299-E44191F733F8}" srcOrd="0" destOrd="0" parTransId="{93FFA3EC-16CD-494F-A406-D2A22F6C8FEB}" sibTransId="{ECD893F4-705D-4C72-8F1A-EDB7110D7B61}"/>
    <dgm:cxn modelId="{4C64C038-8AE8-4EEA-9D5D-02CBDF03398A}" srcId="{18D1FDF3-67C6-495A-97D7-B71663FC535C}" destId="{C4DB7BED-1226-4030-B3BD-2C83C94BEEF1}" srcOrd="2" destOrd="0" parTransId="{8C0FA1AA-A1F0-43C9-8D4A-527C8EA44791}" sibTransId="{9AAF8ADA-1FDC-432B-ACEF-EC012998B763}"/>
    <dgm:cxn modelId="{84EA5EE1-D692-4B1A-B961-14F0AD8AA020}" type="presParOf" srcId="{B178F1CA-7943-402F-8BEB-52FD467D2681}" destId="{C97BC160-144C-4AE7-87E8-06AEFEB05D82}" srcOrd="0" destOrd="0" presId="urn:microsoft.com/office/officeart/2009/3/layout/StepUpProcess"/>
    <dgm:cxn modelId="{D8AE3A98-CC4F-4485-BA02-6BFAD13FE70C}" type="presParOf" srcId="{C97BC160-144C-4AE7-87E8-06AEFEB05D82}" destId="{1BD5744C-016B-4EC5-8086-EA41CA754C86}" srcOrd="0" destOrd="0" presId="urn:microsoft.com/office/officeart/2009/3/layout/StepUpProcess"/>
    <dgm:cxn modelId="{F4EAA166-9749-4DAF-B581-A029FDF60D77}" type="presParOf" srcId="{C97BC160-144C-4AE7-87E8-06AEFEB05D82}" destId="{F9BDA911-DEC3-4616-BA0E-0EEF9292BEF1}" srcOrd="1" destOrd="0" presId="urn:microsoft.com/office/officeart/2009/3/layout/StepUpProcess"/>
    <dgm:cxn modelId="{8DEE85DE-183A-4569-8696-1B568664EBF1}" type="presParOf" srcId="{C97BC160-144C-4AE7-87E8-06AEFEB05D82}" destId="{AF891D83-95F4-43BD-8F98-EE33823C0759}" srcOrd="2" destOrd="0" presId="urn:microsoft.com/office/officeart/2009/3/layout/StepUpProcess"/>
    <dgm:cxn modelId="{3FACFFED-B765-4F89-AFFD-48BC48BAD104}" type="presParOf" srcId="{B178F1CA-7943-402F-8BEB-52FD467D2681}" destId="{E243254E-04F9-4C00-AF34-4977E6095201}" srcOrd="1" destOrd="0" presId="urn:microsoft.com/office/officeart/2009/3/layout/StepUpProcess"/>
    <dgm:cxn modelId="{02F04046-FB6B-4384-AB6C-85D40BE11B42}" type="presParOf" srcId="{E243254E-04F9-4C00-AF34-4977E6095201}" destId="{C44EF6A6-F85E-45D7-908B-0CA421BFCC0C}" srcOrd="0" destOrd="0" presId="urn:microsoft.com/office/officeart/2009/3/layout/StepUpProcess"/>
    <dgm:cxn modelId="{B1594A17-A838-4343-8857-A80BFD6A5F94}" type="presParOf" srcId="{B178F1CA-7943-402F-8BEB-52FD467D2681}" destId="{23F25929-38ED-404F-96EC-058159067E6A}" srcOrd="2" destOrd="0" presId="urn:microsoft.com/office/officeart/2009/3/layout/StepUpProcess"/>
    <dgm:cxn modelId="{CF95E83F-5F3A-4E22-9C3F-63F85D0B50F4}" type="presParOf" srcId="{23F25929-38ED-404F-96EC-058159067E6A}" destId="{000055D4-A360-4332-91F3-004312DFD401}" srcOrd="0" destOrd="0" presId="urn:microsoft.com/office/officeart/2009/3/layout/StepUpProcess"/>
    <dgm:cxn modelId="{2B65FFE9-2013-46D3-9D64-B840FE84AFFC}" type="presParOf" srcId="{23F25929-38ED-404F-96EC-058159067E6A}" destId="{F29BF92F-0EBF-4643-8CD6-0B4E37AEBEF7}" srcOrd="1" destOrd="0" presId="urn:microsoft.com/office/officeart/2009/3/layout/StepUpProcess"/>
    <dgm:cxn modelId="{BE217670-9590-422C-8748-EA4FCC6147E1}" type="presParOf" srcId="{23F25929-38ED-404F-96EC-058159067E6A}" destId="{735BF71F-2925-4CAE-9A9C-CEC03EB92903}" srcOrd="2" destOrd="0" presId="urn:microsoft.com/office/officeart/2009/3/layout/StepUpProcess"/>
    <dgm:cxn modelId="{33EA041F-E2F4-4AF2-910F-15ED70EA75A1}" type="presParOf" srcId="{B178F1CA-7943-402F-8BEB-52FD467D2681}" destId="{457CDF98-F858-489A-84D4-2F474ED3466A}" srcOrd="3" destOrd="0" presId="urn:microsoft.com/office/officeart/2009/3/layout/StepUpProcess"/>
    <dgm:cxn modelId="{0C0E8D8C-7154-431D-BA02-5163796BA1DC}" type="presParOf" srcId="{457CDF98-F858-489A-84D4-2F474ED3466A}" destId="{A395F378-8F5E-438B-B408-9F728908131B}" srcOrd="0" destOrd="0" presId="urn:microsoft.com/office/officeart/2009/3/layout/StepUpProcess"/>
    <dgm:cxn modelId="{660D0998-7C06-4E95-8CDE-48395AFD9799}" type="presParOf" srcId="{B178F1CA-7943-402F-8BEB-52FD467D2681}" destId="{BDCD410E-CFC7-4FE9-870A-283513A25016}" srcOrd="4" destOrd="0" presId="urn:microsoft.com/office/officeart/2009/3/layout/StepUpProcess"/>
    <dgm:cxn modelId="{B738E6DB-40DC-4C5D-80DB-578C048E7281}" type="presParOf" srcId="{BDCD410E-CFC7-4FE9-870A-283513A25016}" destId="{9D4BCD82-FFCF-431B-A449-0E37A04CD2F2}" srcOrd="0" destOrd="0" presId="urn:microsoft.com/office/officeart/2009/3/layout/StepUpProcess"/>
    <dgm:cxn modelId="{80951432-533F-42BA-9B3B-1B6C6CE5B162}" type="presParOf" srcId="{BDCD410E-CFC7-4FE9-870A-283513A25016}" destId="{C8AC77CB-0FDD-49E0-B527-6A405C81517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B94E15-4D69-4114-9361-39C4BF08734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502C49-278B-43EC-90CE-D864AB111C14}">
      <dgm:prSet phldrT="[Текст]" custT="1"/>
      <dgm:spPr>
        <a:solidFill>
          <a:schemeClr val="accent2"/>
        </a:solidFill>
      </dgm:spPr>
      <dgm:t>
        <a:bodyPr/>
        <a:lstStyle/>
        <a:p>
          <a:pPr algn="l"/>
          <a:r>
            <a:rPr lang="ru-RU" sz="1600" dirty="0" smtClean="0"/>
            <a:t>Организация фестиваля народного творчества</a:t>
          </a:r>
        </a:p>
        <a:p>
          <a:pPr algn="l"/>
          <a:r>
            <a:rPr lang="ru-RU" sz="1600" dirty="0" smtClean="0"/>
            <a:t>«Кумыкский майдан»</a:t>
          </a:r>
          <a:endParaRPr lang="ru-RU" sz="1600" dirty="0"/>
        </a:p>
      </dgm:t>
    </dgm:pt>
    <dgm:pt modelId="{1F069F44-9D44-41EE-A6D4-EE513A94B76E}" type="parTrans" cxnId="{4FC0E10F-F137-44D2-9628-08F7D5FEC964}">
      <dgm:prSet/>
      <dgm:spPr/>
      <dgm:t>
        <a:bodyPr/>
        <a:lstStyle/>
        <a:p>
          <a:pPr algn="l"/>
          <a:endParaRPr lang="ru-RU" sz="1400"/>
        </a:p>
      </dgm:t>
    </dgm:pt>
    <dgm:pt modelId="{EB5FE519-6ADE-4AA8-B44D-7FDA64B402FF}" type="sibTrans" cxnId="{4FC0E10F-F137-44D2-9628-08F7D5FEC964}">
      <dgm:prSet/>
      <dgm:spPr/>
      <dgm:t>
        <a:bodyPr/>
        <a:lstStyle/>
        <a:p>
          <a:pPr algn="l"/>
          <a:endParaRPr lang="ru-RU" sz="1400"/>
        </a:p>
      </dgm:t>
    </dgm:pt>
    <dgm:pt modelId="{B8ADCD94-DE50-43E2-B81A-7489D8B534BE}">
      <dgm:prSet phldrT="[Текст]" custT="1"/>
      <dgm:spPr>
        <a:solidFill>
          <a:schemeClr val="accent2"/>
        </a:solidFill>
      </dgm:spPr>
      <dgm:t>
        <a:bodyPr/>
        <a:lstStyle/>
        <a:p>
          <a:pPr algn="l"/>
          <a:r>
            <a:rPr lang="ru-RU" sz="1400" dirty="0" smtClean="0"/>
            <a:t>Организация фестиваля народного творчества</a:t>
          </a:r>
        </a:p>
        <a:p>
          <a:pPr algn="l"/>
          <a:r>
            <a:rPr lang="ru-RU" sz="1400" dirty="0" smtClean="0"/>
            <a:t> «Аварский майдан»</a:t>
          </a:r>
          <a:endParaRPr lang="ru-RU" sz="1400" dirty="0"/>
        </a:p>
      </dgm:t>
    </dgm:pt>
    <dgm:pt modelId="{B7CD73A3-CC5A-4132-BD98-F074D7865BA2}" type="sibTrans" cxnId="{64D5E84E-D58A-4ADC-95BC-D745FC17DA24}">
      <dgm:prSet/>
      <dgm:spPr/>
      <dgm:t>
        <a:bodyPr/>
        <a:lstStyle/>
        <a:p>
          <a:pPr algn="l"/>
          <a:endParaRPr lang="ru-RU" sz="1400"/>
        </a:p>
      </dgm:t>
    </dgm:pt>
    <dgm:pt modelId="{3328DB32-5C0F-4C1E-ABCD-3744D8DD9971}" type="parTrans" cxnId="{64D5E84E-D58A-4ADC-95BC-D745FC17DA24}">
      <dgm:prSet/>
      <dgm:spPr/>
      <dgm:t>
        <a:bodyPr/>
        <a:lstStyle/>
        <a:p>
          <a:pPr algn="l"/>
          <a:endParaRPr lang="ru-RU" sz="1400"/>
        </a:p>
      </dgm:t>
    </dgm:pt>
    <dgm:pt modelId="{CC6B4452-B154-45FF-97DA-EB7D2A3BE86E}" type="pres">
      <dgm:prSet presAssocID="{DCB94E15-4D69-4114-9361-39C4BF08734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8BB758-0EBC-4139-911E-248EFB1684CC}" type="pres">
      <dgm:prSet presAssocID="{B8ADCD94-DE50-43E2-B81A-7489D8B534BE}" presName="composite" presStyleCnt="0"/>
      <dgm:spPr/>
    </dgm:pt>
    <dgm:pt modelId="{2DDD8B3A-D42E-4FB4-97F9-2BC506AD44C1}" type="pres">
      <dgm:prSet presAssocID="{B8ADCD94-DE50-43E2-B81A-7489D8B534BE}" presName="imgShp" presStyleLbl="fgImgPlace1" presStyleIdx="0" presStyleCnt="2"/>
      <dgm:spPr>
        <a:solidFill>
          <a:srgbClr val="C4D5EB"/>
        </a:solidFill>
      </dgm:spPr>
    </dgm:pt>
    <dgm:pt modelId="{8A4AEDDC-F2CF-41C9-93E8-016E676232DA}" type="pres">
      <dgm:prSet presAssocID="{B8ADCD94-DE50-43E2-B81A-7489D8B534BE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42306-9066-4DB9-9DB1-6A567A292D5D}" type="pres">
      <dgm:prSet presAssocID="{B7CD73A3-CC5A-4132-BD98-F074D7865BA2}" presName="spacing" presStyleCnt="0"/>
      <dgm:spPr/>
    </dgm:pt>
    <dgm:pt modelId="{5F6BCBB0-14B5-4CA6-B75A-971099A57EDE}" type="pres">
      <dgm:prSet presAssocID="{2E502C49-278B-43EC-90CE-D864AB111C14}" presName="composite" presStyleCnt="0"/>
      <dgm:spPr/>
    </dgm:pt>
    <dgm:pt modelId="{C57C327A-7E30-44FB-8CA7-F51A64A6EBFD}" type="pres">
      <dgm:prSet presAssocID="{2E502C49-278B-43EC-90CE-D864AB111C14}" presName="imgShp" presStyleLbl="fgImgPlace1" presStyleIdx="1" presStyleCnt="2"/>
      <dgm:spPr>
        <a:solidFill>
          <a:srgbClr val="C4D5EB"/>
        </a:solidFill>
      </dgm:spPr>
    </dgm:pt>
    <dgm:pt modelId="{032ACC0B-9EE9-4C81-A018-A7327A5EA83E}" type="pres">
      <dgm:prSet presAssocID="{2E502C49-278B-43EC-90CE-D864AB111C14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C2F695-DF6C-45AB-8349-C5461815032A}" type="presOf" srcId="{DCB94E15-4D69-4114-9361-39C4BF087342}" destId="{CC6B4452-B154-45FF-97DA-EB7D2A3BE86E}" srcOrd="0" destOrd="0" presId="urn:microsoft.com/office/officeart/2005/8/layout/vList3#1"/>
    <dgm:cxn modelId="{5C7F020A-D582-4576-8876-A307577E024F}" type="presOf" srcId="{2E502C49-278B-43EC-90CE-D864AB111C14}" destId="{032ACC0B-9EE9-4C81-A018-A7327A5EA83E}" srcOrd="0" destOrd="0" presId="urn:microsoft.com/office/officeart/2005/8/layout/vList3#1"/>
    <dgm:cxn modelId="{64D5E84E-D58A-4ADC-95BC-D745FC17DA24}" srcId="{DCB94E15-4D69-4114-9361-39C4BF087342}" destId="{B8ADCD94-DE50-43E2-B81A-7489D8B534BE}" srcOrd="0" destOrd="0" parTransId="{3328DB32-5C0F-4C1E-ABCD-3744D8DD9971}" sibTransId="{B7CD73A3-CC5A-4132-BD98-F074D7865BA2}"/>
    <dgm:cxn modelId="{4FC0E10F-F137-44D2-9628-08F7D5FEC964}" srcId="{DCB94E15-4D69-4114-9361-39C4BF087342}" destId="{2E502C49-278B-43EC-90CE-D864AB111C14}" srcOrd="1" destOrd="0" parTransId="{1F069F44-9D44-41EE-A6D4-EE513A94B76E}" sibTransId="{EB5FE519-6ADE-4AA8-B44D-7FDA64B402FF}"/>
    <dgm:cxn modelId="{7B9C6283-2D40-430F-92D7-B3B97D8C57CF}" type="presOf" srcId="{B8ADCD94-DE50-43E2-B81A-7489D8B534BE}" destId="{8A4AEDDC-F2CF-41C9-93E8-016E676232DA}" srcOrd="0" destOrd="0" presId="urn:microsoft.com/office/officeart/2005/8/layout/vList3#1"/>
    <dgm:cxn modelId="{6B91E556-754C-4A59-8FD4-7170FC5DBB8F}" type="presParOf" srcId="{CC6B4452-B154-45FF-97DA-EB7D2A3BE86E}" destId="{618BB758-0EBC-4139-911E-248EFB1684CC}" srcOrd="0" destOrd="0" presId="urn:microsoft.com/office/officeart/2005/8/layout/vList3#1"/>
    <dgm:cxn modelId="{FD774AA1-9579-41E1-A825-C32539788652}" type="presParOf" srcId="{618BB758-0EBC-4139-911E-248EFB1684CC}" destId="{2DDD8B3A-D42E-4FB4-97F9-2BC506AD44C1}" srcOrd="0" destOrd="0" presId="urn:microsoft.com/office/officeart/2005/8/layout/vList3#1"/>
    <dgm:cxn modelId="{C0B2C884-86D5-49F7-A39B-B9F25836DE51}" type="presParOf" srcId="{618BB758-0EBC-4139-911E-248EFB1684CC}" destId="{8A4AEDDC-F2CF-41C9-93E8-016E676232DA}" srcOrd="1" destOrd="0" presId="urn:microsoft.com/office/officeart/2005/8/layout/vList3#1"/>
    <dgm:cxn modelId="{01195536-1CED-4FE7-BE48-D777842B30CD}" type="presParOf" srcId="{CC6B4452-B154-45FF-97DA-EB7D2A3BE86E}" destId="{39742306-9066-4DB9-9DB1-6A567A292D5D}" srcOrd="1" destOrd="0" presId="urn:microsoft.com/office/officeart/2005/8/layout/vList3#1"/>
    <dgm:cxn modelId="{BCC6889A-B008-42B2-8D39-04E8AEA213A0}" type="presParOf" srcId="{CC6B4452-B154-45FF-97DA-EB7D2A3BE86E}" destId="{5F6BCBB0-14B5-4CA6-B75A-971099A57EDE}" srcOrd="2" destOrd="0" presId="urn:microsoft.com/office/officeart/2005/8/layout/vList3#1"/>
    <dgm:cxn modelId="{7FF9A6D9-4840-46B6-8ACF-88513E7D3736}" type="presParOf" srcId="{5F6BCBB0-14B5-4CA6-B75A-971099A57EDE}" destId="{C57C327A-7E30-44FB-8CA7-F51A64A6EBFD}" srcOrd="0" destOrd="0" presId="urn:microsoft.com/office/officeart/2005/8/layout/vList3#1"/>
    <dgm:cxn modelId="{A0F4335F-CDC9-4C44-A3AD-0E72C80EA65F}" type="presParOf" srcId="{5F6BCBB0-14B5-4CA6-B75A-971099A57EDE}" destId="{032ACC0B-9EE9-4C81-A018-A7327A5EA83E}" srcOrd="1" destOrd="0" presId="urn:microsoft.com/office/officeart/2005/8/layout/vList3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C34B43-C73D-4C6A-84E2-1EC431ACE26B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3AEF04-CA71-41DD-9646-A4C0D684FCD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6D39D01-F1EE-4FFF-A495-29F856B31F7B}" type="parTrans" cxnId="{D75C166E-E489-4C42-BBF8-F1037CE54EC9}">
      <dgm:prSet/>
      <dgm:spPr/>
      <dgm:t>
        <a:bodyPr/>
        <a:lstStyle/>
        <a:p>
          <a:endParaRPr lang="ru-RU"/>
        </a:p>
      </dgm:t>
    </dgm:pt>
    <dgm:pt modelId="{C00460AC-0355-4228-8956-A87BBE5743DC}" type="sibTrans" cxnId="{D75C166E-E489-4C42-BBF8-F1037CE54EC9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4CBAB35F-3C65-4F3D-ABE5-B6E9910AECD5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E2DC3E67-46DF-4489-BA3E-D8FBDA482AE3}" type="parTrans" cxnId="{5115E167-BFCC-40A4-9B4D-E322C65494E8}">
      <dgm:prSet/>
      <dgm:spPr/>
      <dgm:t>
        <a:bodyPr/>
        <a:lstStyle/>
        <a:p>
          <a:endParaRPr lang="ru-RU"/>
        </a:p>
      </dgm:t>
    </dgm:pt>
    <dgm:pt modelId="{2864B91D-1EBF-409F-9056-E769B9F1D5A1}" type="sibTrans" cxnId="{5115E167-BFCC-40A4-9B4D-E322C65494E8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CC1DA346-36E7-49F1-810C-7E6F8BE5EF5A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ED4570E-FA84-4147-BE18-23945E4611B5}" type="parTrans" cxnId="{638A9E1E-7314-422F-A0F0-256CD83936B1}">
      <dgm:prSet/>
      <dgm:spPr/>
      <dgm:t>
        <a:bodyPr/>
        <a:lstStyle/>
        <a:p>
          <a:endParaRPr lang="ru-RU"/>
        </a:p>
      </dgm:t>
    </dgm:pt>
    <dgm:pt modelId="{210E12E5-3BA5-4C9C-8706-5CBA7E8E8DD2}" type="sibTrans" cxnId="{638A9E1E-7314-422F-A0F0-256CD83936B1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56C5E6F3-8B55-4466-AB6E-BBC2DBA32D54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A1001EE-B8D8-4D49-A8AD-7CF14483B786}" type="parTrans" cxnId="{321E08E4-ED9E-4DED-B29E-E8998D771EC0}">
      <dgm:prSet/>
      <dgm:spPr/>
      <dgm:t>
        <a:bodyPr/>
        <a:lstStyle/>
        <a:p>
          <a:endParaRPr lang="ru-RU"/>
        </a:p>
      </dgm:t>
    </dgm:pt>
    <dgm:pt modelId="{C7AFD85E-7DA8-40FC-A26A-0EB600C53038}" type="sibTrans" cxnId="{321E08E4-ED9E-4DED-B29E-E8998D771EC0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0735F027-F308-4BED-A870-3301E777514A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D7F5585-FEE8-4AA3-B414-9E570C6E4540}" type="parTrans" cxnId="{B54A3514-5562-4A7F-A0E5-898C009AE4C0}">
      <dgm:prSet/>
      <dgm:spPr/>
      <dgm:t>
        <a:bodyPr/>
        <a:lstStyle/>
        <a:p>
          <a:endParaRPr lang="ru-RU"/>
        </a:p>
      </dgm:t>
    </dgm:pt>
    <dgm:pt modelId="{EDD5E35E-134A-4CA1-B9F1-E1B0D3F76F8D}" type="sibTrans" cxnId="{B54A3514-5562-4A7F-A0E5-898C009AE4C0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5F1B910B-511E-4585-AF36-6C9E1A496B51}" type="pres">
      <dgm:prSet presAssocID="{A4C34B43-C73D-4C6A-84E2-1EC431ACE2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D2D500-C2A0-4A55-B5D3-C7463256AD7F}" type="pres">
      <dgm:prSet presAssocID="{D43AEF04-CA71-41DD-9646-A4C0D684FCD4}" presName="dummy" presStyleCnt="0"/>
      <dgm:spPr/>
    </dgm:pt>
    <dgm:pt modelId="{58101388-44EC-43F8-B239-06749E15E16D}" type="pres">
      <dgm:prSet presAssocID="{D43AEF04-CA71-41DD-9646-A4C0D684FCD4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56348-C21D-4C16-9B3A-76DFC417E865}" type="pres">
      <dgm:prSet presAssocID="{C00460AC-0355-4228-8956-A87BBE5743DC}" presName="sibTrans" presStyleLbl="node1" presStyleIdx="0" presStyleCnt="5"/>
      <dgm:spPr/>
      <dgm:t>
        <a:bodyPr/>
        <a:lstStyle/>
        <a:p>
          <a:endParaRPr lang="ru-RU"/>
        </a:p>
      </dgm:t>
    </dgm:pt>
    <dgm:pt modelId="{CDA47122-965C-4066-A4C5-2BB7B9607958}" type="pres">
      <dgm:prSet presAssocID="{4CBAB35F-3C65-4F3D-ABE5-B6E9910AECD5}" presName="dummy" presStyleCnt="0"/>
      <dgm:spPr/>
    </dgm:pt>
    <dgm:pt modelId="{A75D7DC1-02EB-44EB-A2EC-83991F647DD4}" type="pres">
      <dgm:prSet presAssocID="{4CBAB35F-3C65-4F3D-ABE5-B6E9910AECD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FD6ED-2B2F-4CA0-A634-2A82A7065F68}" type="pres">
      <dgm:prSet presAssocID="{2864B91D-1EBF-409F-9056-E769B9F1D5A1}" presName="sibTrans" presStyleLbl="node1" presStyleIdx="1" presStyleCnt="5"/>
      <dgm:spPr/>
      <dgm:t>
        <a:bodyPr/>
        <a:lstStyle/>
        <a:p>
          <a:endParaRPr lang="ru-RU"/>
        </a:p>
      </dgm:t>
    </dgm:pt>
    <dgm:pt modelId="{7F2711EF-2EA8-4E11-B6F1-ABCF9E9CC1D7}" type="pres">
      <dgm:prSet presAssocID="{CC1DA346-36E7-49F1-810C-7E6F8BE5EF5A}" presName="dummy" presStyleCnt="0"/>
      <dgm:spPr/>
    </dgm:pt>
    <dgm:pt modelId="{7B6828FE-2659-4ED8-9914-F301ECEAF1E1}" type="pres">
      <dgm:prSet presAssocID="{CC1DA346-36E7-49F1-810C-7E6F8BE5EF5A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71E91-A9DE-4862-85D5-D9C5BEB272C3}" type="pres">
      <dgm:prSet presAssocID="{210E12E5-3BA5-4C9C-8706-5CBA7E8E8DD2}" presName="sibTrans" presStyleLbl="node1" presStyleIdx="2" presStyleCnt="5"/>
      <dgm:spPr/>
      <dgm:t>
        <a:bodyPr/>
        <a:lstStyle/>
        <a:p>
          <a:endParaRPr lang="ru-RU"/>
        </a:p>
      </dgm:t>
    </dgm:pt>
    <dgm:pt modelId="{04849E26-5BE7-4F8E-8285-24FC7F70D031}" type="pres">
      <dgm:prSet presAssocID="{56C5E6F3-8B55-4466-AB6E-BBC2DBA32D54}" presName="dummy" presStyleCnt="0"/>
      <dgm:spPr/>
    </dgm:pt>
    <dgm:pt modelId="{42F4F72C-FBC7-4DE3-86F7-93E1A91B9292}" type="pres">
      <dgm:prSet presAssocID="{56C5E6F3-8B55-4466-AB6E-BBC2DBA32D5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33778-FFE7-45A2-96EF-EC4B7B5EC99E}" type="pres">
      <dgm:prSet presAssocID="{C7AFD85E-7DA8-40FC-A26A-0EB600C53038}" presName="sibTrans" presStyleLbl="node1" presStyleIdx="3" presStyleCnt="5"/>
      <dgm:spPr/>
      <dgm:t>
        <a:bodyPr/>
        <a:lstStyle/>
        <a:p>
          <a:endParaRPr lang="ru-RU"/>
        </a:p>
      </dgm:t>
    </dgm:pt>
    <dgm:pt modelId="{C3FA657B-6BAF-4400-AB2F-AC49B226D9DF}" type="pres">
      <dgm:prSet presAssocID="{0735F027-F308-4BED-A870-3301E777514A}" presName="dummy" presStyleCnt="0"/>
      <dgm:spPr/>
    </dgm:pt>
    <dgm:pt modelId="{62ABEE31-308D-4029-B6DD-5E0543C50A07}" type="pres">
      <dgm:prSet presAssocID="{0735F027-F308-4BED-A870-3301E777514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74D8F-A03D-404C-94D8-689DE0975656}" type="pres">
      <dgm:prSet presAssocID="{EDD5E35E-134A-4CA1-B9F1-E1B0D3F76F8D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2B239EB1-DF78-45ED-9437-39CD9D9B0C51}" type="presOf" srcId="{CC1DA346-36E7-49F1-810C-7E6F8BE5EF5A}" destId="{7B6828FE-2659-4ED8-9914-F301ECEAF1E1}" srcOrd="0" destOrd="0" presId="urn:microsoft.com/office/officeart/2005/8/layout/cycle1"/>
    <dgm:cxn modelId="{85FE83E7-C69F-4718-9D92-280C68D802FE}" type="presOf" srcId="{D43AEF04-CA71-41DD-9646-A4C0D684FCD4}" destId="{58101388-44EC-43F8-B239-06749E15E16D}" srcOrd="0" destOrd="0" presId="urn:microsoft.com/office/officeart/2005/8/layout/cycle1"/>
    <dgm:cxn modelId="{57137B47-BCC0-4301-BEB0-392F26DBA2E5}" type="presOf" srcId="{0735F027-F308-4BED-A870-3301E777514A}" destId="{62ABEE31-308D-4029-B6DD-5E0543C50A07}" srcOrd="0" destOrd="0" presId="urn:microsoft.com/office/officeart/2005/8/layout/cycle1"/>
    <dgm:cxn modelId="{998768EA-0284-4512-912D-911EC719ED5A}" type="presOf" srcId="{56C5E6F3-8B55-4466-AB6E-BBC2DBA32D54}" destId="{42F4F72C-FBC7-4DE3-86F7-93E1A91B9292}" srcOrd="0" destOrd="0" presId="urn:microsoft.com/office/officeart/2005/8/layout/cycle1"/>
    <dgm:cxn modelId="{A41D80FA-9E1B-4D72-9E44-226BA61A84C4}" type="presOf" srcId="{4CBAB35F-3C65-4F3D-ABE5-B6E9910AECD5}" destId="{A75D7DC1-02EB-44EB-A2EC-83991F647DD4}" srcOrd="0" destOrd="0" presId="urn:microsoft.com/office/officeart/2005/8/layout/cycle1"/>
    <dgm:cxn modelId="{E2B08C8E-B898-44F4-8E31-A92703156CC8}" type="presOf" srcId="{A4C34B43-C73D-4C6A-84E2-1EC431ACE26B}" destId="{5F1B910B-511E-4585-AF36-6C9E1A496B51}" srcOrd="0" destOrd="0" presId="urn:microsoft.com/office/officeart/2005/8/layout/cycle1"/>
    <dgm:cxn modelId="{321E08E4-ED9E-4DED-B29E-E8998D771EC0}" srcId="{A4C34B43-C73D-4C6A-84E2-1EC431ACE26B}" destId="{56C5E6F3-8B55-4466-AB6E-BBC2DBA32D54}" srcOrd="3" destOrd="0" parTransId="{8A1001EE-B8D8-4D49-A8AD-7CF14483B786}" sibTransId="{C7AFD85E-7DA8-40FC-A26A-0EB600C53038}"/>
    <dgm:cxn modelId="{5115E167-BFCC-40A4-9B4D-E322C65494E8}" srcId="{A4C34B43-C73D-4C6A-84E2-1EC431ACE26B}" destId="{4CBAB35F-3C65-4F3D-ABE5-B6E9910AECD5}" srcOrd="1" destOrd="0" parTransId="{E2DC3E67-46DF-4489-BA3E-D8FBDA482AE3}" sibTransId="{2864B91D-1EBF-409F-9056-E769B9F1D5A1}"/>
    <dgm:cxn modelId="{111DC02D-EB6D-479E-BBB9-67F9C0551DB6}" type="presOf" srcId="{C7AFD85E-7DA8-40FC-A26A-0EB600C53038}" destId="{D4333778-FFE7-45A2-96EF-EC4B7B5EC99E}" srcOrd="0" destOrd="0" presId="urn:microsoft.com/office/officeart/2005/8/layout/cycle1"/>
    <dgm:cxn modelId="{D75C166E-E489-4C42-BBF8-F1037CE54EC9}" srcId="{A4C34B43-C73D-4C6A-84E2-1EC431ACE26B}" destId="{D43AEF04-CA71-41DD-9646-A4C0D684FCD4}" srcOrd="0" destOrd="0" parTransId="{86D39D01-F1EE-4FFF-A495-29F856B31F7B}" sibTransId="{C00460AC-0355-4228-8956-A87BBE5743DC}"/>
    <dgm:cxn modelId="{EF9BAE6E-DA08-4C3E-A8BD-5D3DDF43092A}" type="presOf" srcId="{EDD5E35E-134A-4CA1-B9F1-E1B0D3F76F8D}" destId="{9D574D8F-A03D-404C-94D8-689DE0975656}" srcOrd="0" destOrd="0" presId="urn:microsoft.com/office/officeart/2005/8/layout/cycle1"/>
    <dgm:cxn modelId="{638A9E1E-7314-422F-A0F0-256CD83936B1}" srcId="{A4C34B43-C73D-4C6A-84E2-1EC431ACE26B}" destId="{CC1DA346-36E7-49F1-810C-7E6F8BE5EF5A}" srcOrd="2" destOrd="0" parTransId="{3ED4570E-FA84-4147-BE18-23945E4611B5}" sibTransId="{210E12E5-3BA5-4C9C-8706-5CBA7E8E8DD2}"/>
    <dgm:cxn modelId="{E6A13CB5-6D57-454D-B2CA-BDDF5EBBE984}" type="presOf" srcId="{210E12E5-3BA5-4C9C-8706-5CBA7E8E8DD2}" destId="{F6C71E91-A9DE-4862-85D5-D9C5BEB272C3}" srcOrd="0" destOrd="0" presId="urn:microsoft.com/office/officeart/2005/8/layout/cycle1"/>
    <dgm:cxn modelId="{B54A3514-5562-4A7F-A0E5-898C009AE4C0}" srcId="{A4C34B43-C73D-4C6A-84E2-1EC431ACE26B}" destId="{0735F027-F308-4BED-A870-3301E777514A}" srcOrd="4" destOrd="0" parTransId="{DD7F5585-FEE8-4AA3-B414-9E570C6E4540}" sibTransId="{EDD5E35E-134A-4CA1-B9F1-E1B0D3F76F8D}"/>
    <dgm:cxn modelId="{5F8644F9-5DE8-498E-8D84-44009B074C20}" type="presOf" srcId="{C00460AC-0355-4228-8956-A87BBE5743DC}" destId="{FF856348-C21D-4C16-9B3A-76DFC417E865}" srcOrd="0" destOrd="0" presId="urn:microsoft.com/office/officeart/2005/8/layout/cycle1"/>
    <dgm:cxn modelId="{ABB486B4-790C-4A93-AD9F-E0655704BEB2}" type="presOf" srcId="{2864B91D-1EBF-409F-9056-E769B9F1D5A1}" destId="{E04FD6ED-2B2F-4CA0-A634-2A82A7065F68}" srcOrd="0" destOrd="0" presId="urn:microsoft.com/office/officeart/2005/8/layout/cycle1"/>
    <dgm:cxn modelId="{367AE933-20BC-4120-A7A4-AE37F9602A1C}" type="presParOf" srcId="{5F1B910B-511E-4585-AF36-6C9E1A496B51}" destId="{33D2D500-C2A0-4A55-B5D3-C7463256AD7F}" srcOrd="0" destOrd="0" presId="urn:microsoft.com/office/officeart/2005/8/layout/cycle1"/>
    <dgm:cxn modelId="{9FAEA211-4061-46B3-94F0-69FDDC467794}" type="presParOf" srcId="{5F1B910B-511E-4585-AF36-6C9E1A496B51}" destId="{58101388-44EC-43F8-B239-06749E15E16D}" srcOrd="1" destOrd="0" presId="urn:microsoft.com/office/officeart/2005/8/layout/cycle1"/>
    <dgm:cxn modelId="{233812F9-00F6-4C29-96F4-06BB106AC7A4}" type="presParOf" srcId="{5F1B910B-511E-4585-AF36-6C9E1A496B51}" destId="{FF856348-C21D-4C16-9B3A-76DFC417E865}" srcOrd="2" destOrd="0" presId="urn:microsoft.com/office/officeart/2005/8/layout/cycle1"/>
    <dgm:cxn modelId="{D2A74F0F-6A8D-42A1-BD63-7808AB414907}" type="presParOf" srcId="{5F1B910B-511E-4585-AF36-6C9E1A496B51}" destId="{CDA47122-965C-4066-A4C5-2BB7B9607958}" srcOrd="3" destOrd="0" presId="urn:microsoft.com/office/officeart/2005/8/layout/cycle1"/>
    <dgm:cxn modelId="{5377F33C-D908-44A2-9F7B-C951208E6E18}" type="presParOf" srcId="{5F1B910B-511E-4585-AF36-6C9E1A496B51}" destId="{A75D7DC1-02EB-44EB-A2EC-83991F647DD4}" srcOrd="4" destOrd="0" presId="urn:microsoft.com/office/officeart/2005/8/layout/cycle1"/>
    <dgm:cxn modelId="{2EA1027E-7E3C-44D0-A62D-6FB9056B411C}" type="presParOf" srcId="{5F1B910B-511E-4585-AF36-6C9E1A496B51}" destId="{E04FD6ED-2B2F-4CA0-A634-2A82A7065F68}" srcOrd="5" destOrd="0" presId="urn:microsoft.com/office/officeart/2005/8/layout/cycle1"/>
    <dgm:cxn modelId="{DAEECEE2-035D-4859-AE78-8AE6F25B9F2E}" type="presParOf" srcId="{5F1B910B-511E-4585-AF36-6C9E1A496B51}" destId="{7F2711EF-2EA8-4E11-B6F1-ABCF9E9CC1D7}" srcOrd="6" destOrd="0" presId="urn:microsoft.com/office/officeart/2005/8/layout/cycle1"/>
    <dgm:cxn modelId="{B8B90553-B2E9-476A-B904-F1EDAFF9BE53}" type="presParOf" srcId="{5F1B910B-511E-4585-AF36-6C9E1A496B51}" destId="{7B6828FE-2659-4ED8-9914-F301ECEAF1E1}" srcOrd="7" destOrd="0" presId="urn:microsoft.com/office/officeart/2005/8/layout/cycle1"/>
    <dgm:cxn modelId="{2DEAC254-EA8B-4CA1-84CA-AFF710E1A2BA}" type="presParOf" srcId="{5F1B910B-511E-4585-AF36-6C9E1A496B51}" destId="{F6C71E91-A9DE-4862-85D5-D9C5BEB272C3}" srcOrd="8" destOrd="0" presId="urn:microsoft.com/office/officeart/2005/8/layout/cycle1"/>
    <dgm:cxn modelId="{0F7ACFA9-3F6B-4026-A002-02F2F7698D34}" type="presParOf" srcId="{5F1B910B-511E-4585-AF36-6C9E1A496B51}" destId="{04849E26-5BE7-4F8E-8285-24FC7F70D031}" srcOrd="9" destOrd="0" presId="urn:microsoft.com/office/officeart/2005/8/layout/cycle1"/>
    <dgm:cxn modelId="{EC271106-52AB-42BB-AA44-589E8575894E}" type="presParOf" srcId="{5F1B910B-511E-4585-AF36-6C9E1A496B51}" destId="{42F4F72C-FBC7-4DE3-86F7-93E1A91B9292}" srcOrd="10" destOrd="0" presId="urn:microsoft.com/office/officeart/2005/8/layout/cycle1"/>
    <dgm:cxn modelId="{D94218E8-DF6D-4600-A034-E1106A81EA13}" type="presParOf" srcId="{5F1B910B-511E-4585-AF36-6C9E1A496B51}" destId="{D4333778-FFE7-45A2-96EF-EC4B7B5EC99E}" srcOrd="11" destOrd="0" presId="urn:microsoft.com/office/officeart/2005/8/layout/cycle1"/>
    <dgm:cxn modelId="{2F143E23-7986-486D-BFE9-25EABC399BEA}" type="presParOf" srcId="{5F1B910B-511E-4585-AF36-6C9E1A496B51}" destId="{C3FA657B-6BAF-4400-AB2F-AC49B226D9DF}" srcOrd="12" destOrd="0" presId="urn:microsoft.com/office/officeart/2005/8/layout/cycle1"/>
    <dgm:cxn modelId="{23C1E5AC-5F6C-425D-B486-232BCAE138D7}" type="presParOf" srcId="{5F1B910B-511E-4585-AF36-6C9E1A496B51}" destId="{62ABEE31-308D-4029-B6DD-5E0543C50A07}" srcOrd="13" destOrd="0" presId="urn:microsoft.com/office/officeart/2005/8/layout/cycle1"/>
    <dgm:cxn modelId="{F36E109B-3F20-4E2B-BC85-CFFB784F3D5C}" type="presParOf" srcId="{5F1B910B-511E-4585-AF36-6C9E1A496B51}" destId="{9D574D8F-A03D-404C-94D8-689DE0975656}" srcOrd="14" destOrd="0" presId="urn:microsoft.com/office/officeart/2005/8/layout/cycle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3C16AF-342A-4DA0-9FCE-82B36ADD94D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761B3-B8D3-4E1F-8B7F-C54546C6A645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1</a:t>
          </a:r>
          <a:r>
            <a:rPr lang="en-US" dirty="0" smtClean="0"/>
            <a:t> </a:t>
          </a:r>
          <a:r>
            <a:rPr lang="ru-RU" dirty="0" smtClean="0"/>
            <a:t>этап</a:t>
          </a:r>
          <a:endParaRPr lang="ru-RU" dirty="0"/>
        </a:p>
      </dgm:t>
    </dgm:pt>
    <dgm:pt modelId="{C7C6CCBA-A7AB-41B6-AD9F-770BA3BFF7D1}" type="parTrans" cxnId="{A6EC6AAA-754D-4488-87B4-66373BCBAD34}">
      <dgm:prSet/>
      <dgm:spPr/>
      <dgm:t>
        <a:bodyPr/>
        <a:lstStyle/>
        <a:p>
          <a:endParaRPr lang="ru-RU"/>
        </a:p>
      </dgm:t>
    </dgm:pt>
    <dgm:pt modelId="{AE3ADEEE-42C7-4710-8DA3-96F4E5305264}" type="sibTrans" cxnId="{A6EC6AAA-754D-4488-87B4-66373BCBAD34}">
      <dgm:prSet/>
      <dgm:spPr/>
      <dgm:t>
        <a:bodyPr/>
        <a:lstStyle/>
        <a:p>
          <a:endParaRPr lang="ru-RU"/>
        </a:p>
      </dgm:t>
    </dgm:pt>
    <dgm:pt modelId="{D51C5B0C-F279-43B1-992E-1022E33B4C3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pPr algn="ctr"/>
          <a:r>
            <a:rPr lang="ru-RU" sz="2000" dirty="0" smtClean="0"/>
            <a:t>16-27марта</a:t>
          </a:r>
          <a:endParaRPr lang="ru-RU" sz="2000" dirty="0"/>
        </a:p>
      </dgm:t>
    </dgm:pt>
    <dgm:pt modelId="{6DFB630E-7318-4227-8FB4-9DF23CFEE8FE}" type="parTrans" cxnId="{B3DA3342-C93D-4323-BD92-D8442A489508}">
      <dgm:prSet/>
      <dgm:spPr/>
      <dgm:t>
        <a:bodyPr/>
        <a:lstStyle/>
        <a:p>
          <a:endParaRPr lang="ru-RU"/>
        </a:p>
      </dgm:t>
    </dgm:pt>
    <dgm:pt modelId="{59ECA2D4-11A8-4269-B566-CF88471FA0E9}" type="sibTrans" cxnId="{B3DA3342-C93D-4323-BD92-D8442A489508}">
      <dgm:prSet/>
      <dgm:spPr/>
      <dgm:t>
        <a:bodyPr/>
        <a:lstStyle/>
        <a:p>
          <a:endParaRPr lang="ru-RU"/>
        </a:p>
      </dgm:t>
    </dgm:pt>
    <dgm:pt modelId="{A75800B1-0BC2-490B-8ED2-5C92FE8BB7C4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2</a:t>
          </a:r>
          <a:r>
            <a:rPr lang="en-US" dirty="0" smtClean="0"/>
            <a:t> </a:t>
          </a:r>
          <a:r>
            <a:rPr lang="ru-RU" dirty="0" smtClean="0"/>
            <a:t>этап</a:t>
          </a:r>
          <a:endParaRPr lang="ru-RU" dirty="0"/>
        </a:p>
      </dgm:t>
    </dgm:pt>
    <dgm:pt modelId="{598C71C9-95BF-4C25-AEFC-C1C4C69E6FD3}" type="parTrans" cxnId="{4F13F4E5-8E84-4BAA-BF29-AAFEDDC62B38}">
      <dgm:prSet/>
      <dgm:spPr/>
      <dgm:t>
        <a:bodyPr/>
        <a:lstStyle/>
        <a:p>
          <a:endParaRPr lang="ru-RU"/>
        </a:p>
      </dgm:t>
    </dgm:pt>
    <dgm:pt modelId="{B61710BB-6C4B-43E8-82C5-D43F0E7A57E5}" type="sibTrans" cxnId="{4F13F4E5-8E84-4BAA-BF29-AAFEDDC62B38}">
      <dgm:prSet/>
      <dgm:spPr/>
      <dgm:t>
        <a:bodyPr/>
        <a:lstStyle/>
        <a:p>
          <a:endParaRPr lang="ru-RU"/>
        </a:p>
      </dgm:t>
    </dgm:pt>
    <dgm:pt modelId="{EEEF07D1-93D2-4F37-9312-3AC09C41D7C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 anchor="ctr" anchorCtr="0"/>
        <a:lstStyle/>
        <a:p>
          <a:pPr algn="ctr"/>
          <a:r>
            <a:rPr lang="ru-RU" sz="2000" dirty="0" smtClean="0"/>
            <a:t>16-27 ноября</a:t>
          </a:r>
          <a:endParaRPr lang="ru-RU" sz="2000" dirty="0"/>
        </a:p>
      </dgm:t>
    </dgm:pt>
    <dgm:pt modelId="{6AC6BD6E-3668-44E9-9745-240829D2513E}" type="parTrans" cxnId="{C4B2DD06-C963-4E3C-B709-14EE8A6381A6}">
      <dgm:prSet/>
      <dgm:spPr/>
      <dgm:t>
        <a:bodyPr/>
        <a:lstStyle/>
        <a:p>
          <a:endParaRPr lang="ru-RU"/>
        </a:p>
      </dgm:t>
    </dgm:pt>
    <dgm:pt modelId="{47C55E27-233B-4670-9393-D94E9ED1DA58}" type="sibTrans" cxnId="{C4B2DD06-C963-4E3C-B709-14EE8A6381A6}">
      <dgm:prSet/>
      <dgm:spPr/>
      <dgm:t>
        <a:bodyPr/>
        <a:lstStyle/>
        <a:p>
          <a:endParaRPr lang="ru-RU"/>
        </a:p>
      </dgm:t>
    </dgm:pt>
    <dgm:pt modelId="{B4C8F772-3D5E-4778-9594-BA804132B602}" type="pres">
      <dgm:prSet presAssocID="{5E3C16AF-342A-4DA0-9FCE-82B36ADD94D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EAA2B5-9A9F-4D80-97C1-06514D67489F}" type="pres">
      <dgm:prSet presAssocID="{5CF761B3-B8D3-4E1F-8B7F-C54546C6A645}" presName="linNode" presStyleCnt="0"/>
      <dgm:spPr/>
    </dgm:pt>
    <dgm:pt modelId="{EED08A54-0AC5-4EF8-B64F-2627CC0EC8B6}" type="pres">
      <dgm:prSet presAssocID="{5CF761B3-B8D3-4E1F-8B7F-C54546C6A64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35A75-322F-4E14-90D3-217A00F45E16}" type="pres">
      <dgm:prSet presAssocID="{5CF761B3-B8D3-4E1F-8B7F-C54546C6A64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7E5C1-414A-40D6-A673-92ADD32C7043}" type="pres">
      <dgm:prSet presAssocID="{AE3ADEEE-42C7-4710-8DA3-96F4E5305264}" presName="spacing" presStyleCnt="0"/>
      <dgm:spPr/>
    </dgm:pt>
    <dgm:pt modelId="{1059AFAE-280A-4E84-A046-DC3DD45754AF}" type="pres">
      <dgm:prSet presAssocID="{A75800B1-0BC2-490B-8ED2-5C92FE8BB7C4}" presName="linNode" presStyleCnt="0"/>
      <dgm:spPr/>
    </dgm:pt>
    <dgm:pt modelId="{95C1FA8C-10DA-4715-8705-98413560B240}" type="pres">
      <dgm:prSet presAssocID="{A75800B1-0BC2-490B-8ED2-5C92FE8BB7C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01664-AF6B-4554-81DE-3BE644757FD7}" type="pres">
      <dgm:prSet presAssocID="{A75800B1-0BC2-490B-8ED2-5C92FE8BB7C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BEC85A-B38D-4F61-88C0-2248D85ED63D}" type="presOf" srcId="{D51C5B0C-F279-43B1-992E-1022E33B4C31}" destId="{80E35A75-322F-4E14-90D3-217A00F45E16}" srcOrd="0" destOrd="0" presId="urn:microsoft.com/office/officeart/2005/8/layout/vList6"/>
    <dgm:cxn modelId="{32285A45-64A9-453E-A3F0-2D5D74EF5858}" type="presOf" srcId="{5CF761B3-B8D3-4E1F-8B7F-C54546C6A645}" destId="{EED08A54-0AC5-4EF8-B64F-2627CC0EC8B6}" srcOrd="0" destOrd="0" presId="urn:microsoft.com/office/officeart/2005/8/layout/vList6"/>
    <dgm:cxn modelId="{134754BF-68A0-433D-8AA2-1FDAC2B44063}" type="presOf" srcId="{A75800B1-0BC2-490B-8ED2-5C92FE8BB7C4}" destId="{95C1FA8C-10DA-4715-8705-98413560B240}" srcOrd="0" destOrd="0" presId="urn:microsoft.com/office/officeart/2005/8/layout/vList6"/>
    <dgm:cxn modelId="{A6EC6AAA-754D-4488-87B4-66373BCBAD34}" srcId="{5E3C16AF-342A-4DA0-9FCE-82B36ADD94D0}" destId="{5CF761B3-B8D3-4E1F-8B7F-C54546C6A645}" srcOrd="0" destOrd="0" parTransId="{C7C6CCBA-A7AB-41B6-AD9F-770BA3BFF7D1}" sibTransId="{AE3ADEEE-42C7-4710-8DA3-96F4E5305264}"/>
    <dgm:cxn modelId="{AE6CAA3F-3076-417B-AE12-35009FFE0F2E}" type="presOf" srcId="{5E3C16AF-342A-4DA0-9FCE-82B36ADD94D0}" destId="{B4C8F772-3D5E-4778-9594-BA804132B602}" srcOrd="0" destOrd="0" presId="urn:microsoft.com/office/officeart/2005/8/layout/vList6"/>
    <dgm:cxn modelId="{C4B2DD06-C963-4E3C-B709-14EE8A6381A6}" srcId="{A75800B1-0BC2-490B-8ED2-5C92FE8BB7C4}" destId="{EEEF07D1-93D2-4F37-9312-3AC09C41D7C4}" srcOrd="0" destOrd="0" parTransId="{6AC6BD6E-3668-44E9-9745-240829D2513E}" sibTransId="{47C55E27-233B-4670-9393-D94E9ED1DA58}"/>
    <dgm:cxn modelId="{478D0DF6-9707-477E-9EA5-D6EB72B35249}" type="presOf" srcId="{EEEF07D1-93D2-4F37-9312-3AC09C41D7C4}" destId="{13501664-AF6B-4554-81DE-3BE644757FD7}" srcOrd="0" destOrd="0" presId="urn:microsoft.com/office/officeart/2005/8/layout/vList6"/>
    <dgm:cxn modelId="{4F13F4E5-8E84-4BAA-BF29-AAFEDDC62B38}" srcId="{5E3C16AF-342A-4DA0-9FCE-82B36ADD94D0}" destId="{A75800B1-0BC2-490B-8ED2-5C92FE8BB7C4}" srcOrd="1" destOrd="0" parTransId="{598C71C9-95BF-4C25-AEFC-C1C4C69E6FD3}" sibTransId="{B61710BB-6C4B-43E8-82C5-D43F0E7A57E5}"/>
    <dgm:cxn modelId="{B3DA3342-C93D-4323-BD92-D8442A489508}" srcId="{5CF761B3-B8D3-4E1F-8B7F-C54546C6A645}" destId="{D51C5B0C-F279-43B1-992E-1022E33B4C31}" srcOrd="0" destOrd="0" parTransId="{6DFB630E-7318-4227-8FB4-9DF23CFEE8FE}" sibTransId="{59ECA2D4-11A8-4269-B566-CF88471FA0E9}"/>
    <dgm:cxn modelId="{3787B8DA-DB5F-4438-B417-41FAFE2F8DCA}" type="presParOf" srcId="{B4C8F772-3D5E-4778-9594-BA804132B602}" destId="{DEEAA2B5-9A9F-4D80-97C1-06514D67489F}" srcOrd="0" destOrd="0" presId="urn:microsoft.com/office/officeart/2005/8/layout/vList6"/>
    <dgm:cxn modelId="{1852E70E-5F8B-46C6-AFE8-194D09F10005}" type="presParOf" srcId="{DEEAA2B5-9A9F-4D80-97C1-06514D67489F}" destId="{EED08A54-0AC5-4EF8-B64F-2627CC0EC8B6}" srcOrd="0" destOrd="0" presId="urn:microsoft.com/office/officeart/2005/8/layout/vList6"/>
    <dgm:cxn modelId="{2CEAE955-5457-4D38-8ED7-135EEAE21099}" type="presParOf" srcId="{DEEAA2B5-9A9F-4D80-97C1-06514D67489F}" destId="{80E35A75-322F-4E14-90D3-217A00F45E16}" srcOrd="1" destOrd="0" presId="urn:microsoft.com/office/officeart/2005/8/layout/vList6"/>
    <dgm:cxn modelId="{7D550334-5A6E-4DA8-B85D-4BF4670FFF34}" type="presParOf" srcId="{B4C8F772-3D5E-4778-9594-BA804132B602}" destId="{C8B7E5C1-414A-40D6-A673-92ADD32C7043}" srcOrd="1" destOrd="0" presId="urn:microsoft.com/office/officeart/2005/8/layout/vList6"/>
    <dgm:cxn modelId="{CB6D83EF-597B-46D1-8BD8-50E4D83E48F4}" type="presParOf" srcId="{B4C8F772-3D5E-4778-9594-BA804132B602}" destId="{1059AFAE-280A-4E84-A046-DC3DD45754AF}" srcOrd="2" destOrd="0" presId="urn:microsoft.com/office/officeart/2005/8/layout/vList6"/>
    <dgm:cxn modelId="{19299B01-5F15-4FFD-8E19-9D16AA82AED6}" type="presParOf" srcId="{1059AFAE-280A-4E84-A046-DC3DD45754AF}" destId="{95C1FA8C-10DA-4715-8705-98413560B240}" srcOrd="0" destOrd="0" presId="urn:microsoft.com/office/officeart/2005/8/layout/vList6"/>
    <dgm:cxn modelId="{4DAEE4F9-5B3D-49E6-8A96-3B322B766431}" type="presParOf" srcId="{1059AFAE-280A-4E84-A046-DC3DD45754AF}" destId="{13501664-AF6B-4554-81DE-3BE644757FD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0.51074</cdr:x>
      <cdr:y>0.1621</cdr:y>
    </cdr:from>
    <cdr:to>
      <cdr:x>0.57185</cdr:x>
      <cdr:y>0.43823</cdr:y>
    </cdr:to>
    <cdr:sp macro="" textlink="">
      <cdr:nvSpPr>
        <cdr:cNvPr id="2" name="TextBox 1"/>
        <cdr:cNvSpPr txBox="1"/>
      </cdr:nvSpPr>
      <cdr:spPr>
        <a:xfrm xmlns:a="http://schemas.openxmlformats.org/drawingml/2006/main" rot="16937396">
          <a:off x="2699511" y="1018820"/>
          <a:ext cx="1106144" cy="367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ЯНВАРЬ</a:t>
          </a:r>
          <a:endParaRPr lang="ru-RU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0.72574</cdr:x>
      <cdr:y>0.27073</cdr:y>
    </cdr:from>
    <cdr:to>
      <cdr:x>0.90962</cdr:x>
      <cdr:y>0.90814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60908" y="1084520"/>
          <a:ext cx="1104900" cy="2553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ДЕКАБРЬ</a:t>
          </a:r>
          <a:endParaRPr lang="ru-RU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0.57705</cdr:x>
      <cdr:y>0.56663</cdr:y>
    </cdr:from>
    <cdr:to>
      <cdr:x>0.73025</cdr:x>
      <cdr:y>0.67316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425325">
          <a:off x="3467415" y="2269894"/>
          <a:ext cx="920576" cy="4267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0.3137</cdr:x>
      <cdr:y>0.66885</cdr:y>
    </cdr:from>
    <cdr:to>
      <cdr:x>0.45777</cdr:x>
      <cdr:y>0.77538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18972725">
          <a:off x="1884970" y="2679363"/>
          <a:ext cx="865707" cy="4267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0.25005</cdr:x>
      <cdr:y>0.57754</cdr:y>
    </cdr:from>
    <cdr:to>
      <cdr:x>0.43471</cdr:x>
      <cdr:y>0.68407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20583664">
          <a:off x="1502550" y="2313605"/>
          <a:ext cx="1109568" cy="42675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0.51074</cdr:x>
      <cdr:y>0.1621</cdr:y>
    </cdr:from>
    <cdr:to>
      <cdr:x>0.57185</cdr:x>
      <cdr:y>0.43823</cdr:y>
    </cdr:to>
    <cdr:sp macro="" textlink="">
      <cdr:nvSpPr>
        <cdr:cNvPr id="2" name="TextBox 1"/>
        <cdr:cNvSpPr txBox="1"/>
      </cdr:nvSpPr>
      <cdr:spPr>
        <a:xfrm xmlns:a="http://schemas.openxmlformats.org/drawingml/2006/main" rot="16937396">
          <a:off x="2699511" y="1018820"/>
          <a:ext cx="1106144" cy="367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ЯНВАРЬ</a:t>
          </a:r>
          <a:endParaRPr lang="ru-RU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0.72574</cdr:x>
      <cdr:y>0.27073</cdr:y>
    </cdr:from>
    <cdr:to>
      <cdr:x>0.90962</cdr:x>
      <cdr:y>0.90814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60908" y="1084520"/>
          <a:ext cx="1104900" cy="2553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ДЕКАБРЬ</a:t>
          </a:r>
          <a:endParaRPr lang="ru-RU" sz="1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0.57705</cdr:x>
      <cdr:y>0.56663</cdr:y>
    </cdr:from>
    <cdr:to>
      <cdr:x>0.73025</cdr:x>
      <cdr:y>0.67316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425325">
          <a:off x="3467415" y="2269894"/>
          <a:ext cx="920576" cy="4267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0.3137</cdr:x>
      <cdr:y>0.66885</cdr:y>
    </cdr:from>
    <cdr:to>
      <cdr:x>0.45777</cdr:x>
      <cdr:y>0.77538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18972725">
          <a:off x="1884970" y="2679363"/>
          <a:ext cx="865707" cy="42675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0.25005</cdr:x>
      <cdr:y>0.57754</cdr:y>
    </cdr:from>
    <cdr:to>
      <cdr:x>0.43471</cdr:x>
      <cdr:y>0.68407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20583664">
          <a:off x="1502550" y="2313605"/>
          <a:ext cx="1109568" cy="42675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E7747BA8-F6D0-457D-A799-50468E3081FE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0E15DD48-7E2E-45DA-9C5C-83BD5ED9F3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472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0500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2980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0181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2273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6886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4785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6936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3514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6141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6141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298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4310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082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248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69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3242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72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97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808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166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9965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744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374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DD48-7E2E-45DA-9C5C-83BD5ED9F34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38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621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768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804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019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545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944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224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788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75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137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A8A9-9B56-46BC-AC65-C13E15D3C6FE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131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DA8A9-9B56-46BC-AC65-C13E15D3C6FE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44113-7359-453C-A26F-F72046902E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247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6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diagramData" Target="../diagrams/data5.xml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90.jpe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94.jpeg"/><Relationship Id="rId5" Type="http://schemas.openxmlformats.org/officeDocument/2006/relationships/diagramData" Target="../diagrams/data6.xml"/><Relationship Id="rId10" Type="http://schemas.openxmlformats.org/officeDocument/2006/relationships/image" Target="../media/image93.png"/><Relationship Id="rId4" Type="http://schemas.openxmlformats.org/officeDocument/2006/relationships/image" Target="../media/image91.png"/><Relationship Id="rId9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diagramData" Target="../diagrams/data7.xml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6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89904" y="1678329"/>
            <a:ext cx="5227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Программа развития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73619" y="2453833"/>
            <a:ext cx="194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Муниципального</a:t>
            </a:r>
          </a:p>
          <a:p>
            <a:r>
              <a:rPr lang="ru-RU" dirty="0" smtClean="0"/>
              <a:t>образования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79271" y="2291787"/>
            <a:ext cx="10012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Хасавюртовский район 2016 г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395957" y="4232282"/>
          <a:ext cx="764829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614"/>
                <a:gridCol w="1092614"/>
                <a:gridCol w="1092614"/>
                <a:gridCol w="1092614"/>
                <a:gridCol w="1092614"/>
                <a:gridCol w="1092614"/>
                <a:gridCol w="1092614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18C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749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8827708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Эффективное</a:t>
                      </a:r>
                      <a:r>
                        <a:rPr lang="ru-RU" sz="1900" i="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 государственное управление</a:t>
                      </a:r>
                      <a:endParaRPr lang="ru-RU" sz="1900" i="1" dirty="0">
                        <a:ln w="1905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Проведение эффективной кадровой политики</a:t>
                      </a:r>
                    </a:p>
                  </a:txBody>
                  <a:tcPr anchor="ctr">
                    <a:solidFill>
                      <a:srgbClr val="B9E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56783" y="4260515"/>
            <a:ext cx="3785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Формирование списка кандидатов в возрасте до 35 лет на замещение высших и главных должностей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7402" y="3815831"/>
            <a:ext cx="4018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ru-RU" dirty="0" smtClean="0"/>
              <a:t>1. Привлечение молодежи на руководящие должности в органы местного самоуправления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7" y="1907046"/>
            <a:ext cx="1694933" cy="169493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95" y="1875383"/>
            <a:ext cx="1694933" cy="169493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37" y="1875383"/>
            <a:ext cx="1694933" cy="169493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16" name="TextBox 15"/>
          <p:cNvSpPr txBox="1"/>
          <p:nvPr/>
        </p:nvSpPr>
        <p:spPr>
          <a:xfrm>
            <a:off x="217170" y="4722180"/>
            <a:ext cx="367133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ru-RU" dirty="0" smtClean="0"/>
              <a:t>2. Формирование кадрового резерва из числа молодых людей в </a:t>
            </a:r>
            <a:r>
              <a:rPr lang="ru-RU" dirty="0"/>
              <a:t>возрасте до 35 лет на замещение высших и главных </a:t>
            </a:r>
            <a:r>
              <a:rPr lang="ru-RU" dirty="0" smtClean="0"/>
              <a:t>должностей муниципальной службы</a:t>
            </a:r>
            <a:endParaRPr lang="ru-RU" dirty="0"/>
          </a:p>
          <a:p>
            <a:pPr algn="ctr"/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960956" y="4491348"/>
            <a:ext cx="252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МАРТ - СЕНТЯБРЬ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17" y="1899470"/>
            <a:ext cx="1770888" cy="17708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1627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4948035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Эффективное</a:t>
                      </a:r>
                      <a:r>
                        <a:rPr lang="ru-RU" sz="1900" i="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 государственное управление</a:t>
                      </a:r>
                      <a:endParaRPr lang="ru-RU" sz="1900" i="1" dirty="0">
                        <a:ln w="1905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Проведение эффективной кадровой политики</a:t>
                      </a:r>
                    </a:p>
                  </a:txBody>
                  <a:tcPr anchor="ctr">
                    <a:solidFill>
                      <a:srgbClr val="B9E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56786" y="4399014"/>
            <a:ext cx="3785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Проведение сходов, собраний граждан по месту жительства, в трудовых коллективах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5378" y="4399014"/>
            <a:ext cx="3356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Организация общественных площадок для обсуждения планов работы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908491" y="4860679"/>
            <a:ext cx="2221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ИЮЛЬ - АВГУСТ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4" y="2082687"/>
            <a:ext cx="1836844" cy="18368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41" y="2082687"/>
            <a:ext cx="1836844" cy="18368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75" y="1872448"/>
            <a:ext cx="2099833" cy="22573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06" y="1891150"/>
            <a:ext cx="2065040" cy="2219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56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80520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9494272"/>
              </p:ext>
            </p:extLst>
          </p:nvPr>
        </p:nvGraphicFramePr>
        <p:xfrm>
          <a:off x="0" y="-20238"/>
          <a:ext cx="12192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Эффективное</a:t>
                      </a:r>
                      <a:r>
                        <a:rPr lang="ru-RU" sz="1900" i="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 государственное управление</a:t>
                      </a:r>
                      <a:endParaRPr lang="ru-RU" sz="1900" i="1" dirty="0">
                        <a:ln w="1905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Развитие электронного правительства в Республики Дагестан</a:t>
                      </a:r>
                    </a:p>
                  </a:txBody>
                  <a:tcPr anchor="ctr">
                    <a:solidFill>
                      <a:srgbClr val="B9E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</a:p>
                    <a:p>
                      <a:pPr algn="ctr"/>
                      <a:r>
                        <a:rPr lang="ru-RU" sz="1400" baseline="0" dirty="0" err="1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Минкомсвязь</a:t>
                      </a:r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 РД</a:t>
                      </a: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56787" y="4399014"/>
            <a:ext cx="378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Оснащение и запуск МФЦ в г. Хасавюрт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5378" y="4399014"/>
            <a:ext cx="335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Оснащение  здания  МФЦ     </a:t>
            </a:r>
          </a:p>
          <a:p>
            <a:pPr algn="ctr"/>
            <a:r>
              <a:rPr lang="ru-RU" dirty="0" smtClean="0"/>
              <a:t>  в г. Хасавюрт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170173" y="5286027"/>
            <a:ext cx="271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ЯНВАРЬ - ФЕВРАЛЬ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66" y="2223868"/>
            <a:ext cx="2069596" cy="15544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2" y="2403625"/>
            <a:ext cx="2715768" cy="1572768"/>
          </a:xfrm>
          <a:prstGeom prst="rect">
            <a:avLst/>
          </a:prstGeom>
        </p:spPr>
      </p:pic>
      <p:graphicFrame>
        <p:nvGraphicFramePr>
          <p:cNvPr id="40" name="Схема 39"/>
          <p:cNvGraphicFramePr/>
          <p:nvPr>
            <p:extLst>
              <p:ext uri="{D42A27DB-BD31-4B8C-83A1-F6EECF244321}">
                <p14:modId xmlns="" xmlns:p14="http://schemas.microsoft.com/office/powerpoint/2010/main" val="897690145"/>
              </p:ext>
            </p:extLst>
          </p:nvPr>
        </p:nvGraphicFramePr>
        <p:xfrm>
          <a:off x="3582073" y="1281029"/>
          <a:ext cx="5632793" cy="3685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36132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9853197"/>
              </p:ext>
            </p:extLst>
          </p:nvPr>
        </p:nvGraphicFramePr>
        <p:xfrm>
          <a:off x="0" y="-20238"/>
          <a:ext cx="12192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Эффективное</a:t>
                      </a:r>
                      <a:r>
                        <a:rPr lang="ru-RU" sz="1900" i="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 государственное управление</a:t>
                      </a:r>
                      <a:endParaRPr lang="ru-RU" sz="1900" i="1" dirty="0">
                        <a:ln w="1905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Развитие электронного правительства в Республики Дагестан</a:t>
                      </a:r>
                    </a:p>
                  </a:txBody>
                  <a:tcPr anchor="ctr">
                    <a:solidFill>
                      <a:srgbClr val="B9E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Минкомсвязь РД</a:t>
                      </a: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67886" y="4260515"/>
            <a:ext cx="3835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Доведение доли органов исполнительной власти,    подключенных и работающих в ЕСЭД «Дело» до 95 %.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5378" y="4399014"/>
            <a:ext cx="3356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Развитие  и поддержка единой межведомственной системы электронного документооборота(ЕСЭД «Дело»)  </a:t>
            </a:r>
          </a:p>
          <a:p>
            <a:pPr algn="ctr"/>
            <a:r>
              <a:rPr lang="ru-RU" dirty="0" smtClean="0"/>
              <a:t>в МО «Хасавюртовский район»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975" y="2394358"/>
            <a:ext cx="1871376" cy="16951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52" y="2303139"/>
            <a:ext cx="1877568" cy="18775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06" y="1990944"/>
            <a:ext cx="2482057" cy="26682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11900" y="1993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90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1227108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Эффективный агропромышленный комплекс</a:t>
                      </a:r>
                      <a:endParaRPr lang="ru-RU" sz="19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Развитие животноводства, переработка молока и мяса, включая семейные подворья и малые формы хозяйства</a:t>
                      </a:r>
                    </a:p>
                  </a:txBody>
                  <a:tcPr anchor="ctr">
                    <a:solidFill>
                      <a:srgbClr val="018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2814827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3002281"/>
              </p:ext>
            </p:extLst>
          </p:nvPr>
        </p:nvGraphicFramePr>
        <p:xfrm>
          <a:off x="0" y="1075075"/>
          <a:ext cx="104919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2363978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774707" y="4343673"/>
            <a:ext cx="3053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Завершение строительства животноводческой фермы, на 100 голов КРС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2932" y="4343673"/>
            <a:ext cx="3356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Сопровождение строительства животноводческой фермы КРС на откорм  КФХ «</a:t>
            </a:r>
            <a:r>
              <a:rPr lang="ru-RU" dirty="0" err="1" smtClean="0"/>
              <a:t>Одуев</a:t>
            </a:r>
            <a:r>
              <a:rPr lang="ru-RU" dirty="0" smtClean="0"/>
              <a:t> Э.Р.»</a:t>
            </a:r>
            <a:r>
              <a:rPr lang="en-US" dirty="0" smtClean="0"/>
              <a:t> </a:t>
            </a:r>
            <a:endParaRPr lang="ru-RU" dirty="0" smtClean="0"/>
          </a:p>
          <a:p>
            <a:pPr algn="ctr"/>
            <a:r>
              <a:rPr lang="ru-RU" dirty="0" smtClean="0"/>
              <a:t>в с. </a:t>
            </a:r>
            <a:r>
              <a:rPr lang="ru-RU" dirty="0" err="1" smtClean="0"/>
              <a:t>Хамавюрт</a:t>
            </a:r>
            <a:endParaRPr lang="ru-RU" dirty="0" smtClean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87" y="2276213"/>
            <a:ext cx="1681605" cy="16816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240604" y="1967811"/>
            <a:ext cx="2121608" cy="229840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="" xmlns:p14="http://schemas.microsoft.com/office/powerpoint/2010/main" val="2287222948"/>
              </p:ext>
            </p:extLst>
          </p:nvPr>
        </p:nvGraphicFramePr>
        <p:xfrm>
          <a:off x="3817702" y="1941911"/>
          <a:ext cx="4798751" cy="299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78781" y="4331246"/>
            <a:ext cx="2076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5B9BD5"/>
                </a:solidFill>
              </a:rPr>
              <a:t>2016 год</a:t>
            </a:r>
            <a:endParaRPr lang="ru-RU" sz="4000" b="1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3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39625" y="4343673"/>
            <a:ext cx="3053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Строительство птицефермы, на 150 тыс.голов птиц, ввод 2-х корпусов на 50 тыс.голов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2932" y="4343673"/>
            <a:ext cx="3356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Сопровождение строительства птицефермы  СПК «Гранит» </a:t>
            </a:r>
          </a:p>
          <a:p>
            <a:pPr algn="ctr"/>
            <a:r>
              <a:rPr lang="ru-RU" dirty="0" smtClean="0"/>
              <a:t>в с. Аксай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73810" y="2263544"/>
            <a:ext cx="2667780" cy="1778519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1553868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Эффективный агропромышленный комплекс</a:t>
                      </a:r>
                      <a:endParaRPr lang="ru-RU" sz="19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Развитие животноводства, переработка молока и мяса, включая семейные подворья и малые формы хозяйства</a:t>
                      </a:r>
                    </a:p>
                  </a:txBody>
                  <a:tcPr anchor="ctr">
                    <a:solidFill>
                      <a:srgbClr val="018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4038118" y="2448220"/>
            <a:ext cx="3923135" cy="216905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61798" y="3348084"/>
            <a:ext cx="148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--   НОЯБРЬ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9316" y="3117250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2016</a:t>
            </a:r>
            <a:endParaRPr lang="ru-RU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5439" y="3357545"/>
            <a:ext cx="1254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ЯНВАРЬ --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820859" y="2244265"/>
            <a:ext cx="2545795" cy="19093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0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39625" y="4308892"/>
            <a:ext cx="3053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Стимулирование развития КФХ в Хасавюртовском районе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2931" y="4356646"/>
            <a:ext cx="3481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Участие КФХ МО «Хасавюртовский район» в конкурсах по поддержке начинающих фермеров и развитию семейных животноводческих ферм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82" y="2142906"/>
            <a:ext cx="2200767" cy="22007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6147" y="4990004"/>
            <a:ext cx="2757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ЯНВАРЬ – ДЕКАБРЬ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2016 год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58" y="1830906"/>
            <a:ext cx="2477986" cy="2477986"/>
          </a:xfrm>
          <a:prstGeom prst="rect">
            <a:avLst/>
          </a:prstGeom>
          <a:solidFill>
            <a:schemeClr val="accent2"/>
          </a:solidFill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1553868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Эффективный агропромышленный комплекс</a:t>
                      </a:r>
                      <a:endParaRPr lang="ru-RU" sz="19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Развитие животноводства, переработка молока и мяса, включая семейные подворья и малые формы хозяйства</a:t>
                      </a:r>
                    </a:p>
                  </a:txBody>
                  <a:tcPr anchor="ctr">
                    <a:solidFill>
                      <a:srgbClr val="018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8721090" y="2328228"/>
            <a:ext cx="2872105" cy="1831976"/>
            <a:chOff x="8721090" y="2328228"/>
            <a:chExt cx="2872105" cy="1831976"/>
          </a:xfrm>
        </p:grpSpPr>
        <p:pic>
          <p:nvPicPr>
            <p:cNvPr id="6148" name="Picture 4" descr="farm, tractor, vehicle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854" y="3154680"/>
              <a:ext cx="1115341" cy="9410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 descr="farm, home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1090" y="2328228"/>
              <a:ext cx="1831975" cy="183197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Прямая со стрелкой 5"/>
          <p:cNvCxnSpPr/>
          <p:nvPr/>
        </p:nvCxnSpPr>
        <p:spPr>
          <a:xfrm rot="5400000" flipV="1">
            <a:off x="10652760" y="6275070"/>
            <a:ext cx="0" cy="1543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478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694621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39625" y="4343673"/>
            <a:ext cx="30534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Закладка сада на </a:t>
            </a:r>
          </a:p>
          <a:p>
            <a:pPr algn="ctr"/>
            <a:r>
              <a:rPr lang="ru-RU" dirty="0" smtClean="0"/>
              <a:t>площади </a:t>
            </a:r>
            <a:r>
              <a:rPr lang="ru-RU" sz="2000" dirty="0" smtClean="0"/>
              <a:t>80 га, в том числе интенсивных – 10 га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2932" y="4343673"/>
            <a:ext cx="30244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Закладка новых садов </a:t>
            </a:r>
          </a:p>
          <a:p>
            <a:pPr algn="ctr"/>
            <a:r>
              <a:rPr lang="ru-RU" dirty="0" smtClean="0"/>
              <a:t>на площади </a:t>
            </a:r>
            <a:r>
              <a:rPr lang="ru-RU" sz="2000" b="1" dirty="0" smtClean="0"/>
              <a:t>80 га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8489" y="4606279"/>
            <a:ext cx="226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МАРТ - НОЯБРЬ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" y="2274885"/>
            <a:ext cx="2657475" cy="17240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95" y="1825768"/>
            <a:ext cx="2622261" cy="2622261"/>
          </a:xfrm>
          <a:prstGeom prst="rect">
            <a:avLst/>
          </a:prstGeom>
          <a:solidFill>
            <a:srgbClr val="00B050"/>
          </a:solidFill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1553868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Эффективный агропромышленный комплекс</a:t>
                      </a:r>
                      <a:endParaRPr lang="ru-RU" sz="19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Стимулирование развития садоводства</a:t>
                      </a:r>
                    </a:p>
                  </a:txBody>
                  <a:tcPr anchor="ctr">
                    <a:solidFill>
                      <a:srgbClr val="018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://cdn.mysitemyway.com/etc-mysitemyway/icons/legacy-previews/icons-256/rounded-glossy-black-icons-natural-wonders/054194-rounded-glossy-black-icon-natural-wonders-tree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2274885"/>
            <a:ext cx="2008187" cy="2008187"/>
          </a:xfrm>
          <a:prstGeom prst="rect">
            <a:avLst/>
          </a:prstGeom>
          <a:solidFill>
            <a:srgbClr val="00B05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cdn.mysitemyway.com/etc-mysitemyway/icons/legacy-previews/icons-256/rounded-glossy-black-icons-natural-wonders/054194-rounded-glossy-black-icon-natural-wonders-tree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200" y="2839316"/>
            <a:ext cx="1454147" cy="1454147"/>
          </a:xfrm>
          <a:prstGeom prst="rect">
            <a:avLst/>
          </a:prstGeom>
          <a:solidFill>
            <a:srgbClr val="00B05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cdn.mysitemyway.com/etc-mysitemyway/icons/legacy-previews/icons-256/rounded-glossy-black-icons-natural-wonders/054194-rounded-glossy-black-icon-natural-wonders-tree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91" y="3343276"/>
            <a:ext cx="939796" cy="939796"/>
          </a:xfrm>
          <a:prstGeom prst="rect">
            <a:avLst/>
          </a:prstGeom>
          <a:solidFill>
            <a:srgbClr val="00B05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34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pixabay.com/static/uploads/photo/2012/05/07/17/29/house-48764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71" y="1877201"/>
            <a:ext cx="2222870" cy="2466472"/>
          </a:xfrm>
          <a:prstGeom prst="rect">
            <a:avLst/>
          </a:prstGeom>
          <a:solidFill>
            <a:schemeClr val="accent2">
              <a:lumMod val="75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25347" y="4515450"/>
            <a:ext cx="3053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Расширение зверофермы для разведения песца и  ее переработки в СХПК «Росомаха»</a:t>
            </a:r>
          </a:p>
          <a:p>
            <a:pPr algn="ctr"/>
            <a:r>
              <a:rPr lang="ru-RU" dirty="0" smtClean="0"/>
              <a:t> в </a:t>
            </a:r>
            <a:r>
              <a:rPr lang="ru-RU" dirty="0" err="1" smtClean="0"/>
              <a:t>с.Ново-Костек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2932" y="4515450"/>
            <a:ext cx="3024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Инвестиционный проект «производство клеточного звероводства» (разведение песца)</a:t>
            </a:r>
            <a:endParaRPr lang="ru-RU" sz="20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268999" y="3172861"/>
            <a:ext cx="1535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ЯНВАРЬ – 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r>
              <a:rPr lang="ru-RU" sz="2400" b="1" dirty="0" smtClean="0">
                <a:solidFill>
                  <a:schemeClr val="accent1"/>
                </a:solidFill>
              </a:rPr>
              <a:t>ОКТЯБРЬ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166" y="2438673"/>
            <a:ext cx="2286000" cy="1523999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1553868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Эффективный агропромышленный комплекс</a:t>
                      </a:r>
                      <a:endParaRPr lang="ru-RU" sz="19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Развитие животноводства, переработка молока и мяса, включая семейные подворья и малые формы хозяйства</a:t>
                      </a:r>
                    </a:p>
                  </a:txBody>
                  <a:tcPr anchor="ctr">
                    <a:solidFill>
                      <a:srgbClr val="018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 descr="http://pixabay.com/static/uploads/photo/2012/05/07/17/29/house-48764_640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759536" y="2426832"/>
            <a:ext cx="2594265" cy="1729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08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33295" y="4220105"/>
            <a:ext cx="3053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Разведение прудовых рыб в СПК «</a:t>
            </a:r>
            <a:r>
              <a:rPr lang="ru-RU" dirty="0" err="1" smtClean="0"/>
              <a:t>Байрамаульский</a:t>
            </a:r>
            <a:r>
              <a:rPr lang="ru-RU" dirty="0" smtClean="0"/>
              <a:t> -2006» на площади 65 га и в КФХ «</a:t>
            </a:r>
            <a:r>
              <a:rPr lang="ru-RU" dirty="0" err="1" smtClean="0"/>
              <a:t>Ахаев</a:t>
            </a:r>
            <a:r>
              <a:rPr lang="ru-RU" dirty="0" smtClean="0"/>
              <a:t>» на площади 85 га.   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7429" y="4269704"/>
            <a:ext cx="3024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Развитие рыбоводного комплекса</a:t>
            </a:r>
          </a:p>
          <a:p>
            <a:r>
              <a:rPr lang="ru-RU" dirty="0" smtClean="0"/>
              <a:t>стимулирование развития </a:t>
            </a:r>
            <a:r>
              <a:rPr lang="ru-RU" dirty="0" err="1" smtClean="0"/>
              <a:t>рыбохозяйственного</a:t>
            </a:r>
            <a:r>
              <a:rPr lang="ru-RU" dirty="0" smtClean="0"/>
              <a:t> комплекса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22" y="2125859"/>
            <a:ext cx="2360976" cy="177073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1553868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Эффективный агропромышленный комплекс</a:t>
                      </a:r>
                      <a:endParaRPr lang="ru-RU" sz="19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Развитие животноводства, переработка молока и мяса, включая семейные подворья и малые формы хозяйства</a:t>
                      </a:r>
                    </a:p>
                  </a:txBody>
                  <a:tcPr anchor="ctr">
                    <a:solidFill>
                      <a:srgbClr val="018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https://cdn2.iconfinder.com/data/icons/agriculture-1/512/fish_farm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7690" y="1876826"/>
            <a:ext cx="2169074" cy="2169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4038118" y="2448220"/>
            <a:ext cx="3923135" cy="216905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61798" y="3348084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--   ДЕКАБРЬ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39316" y="3117250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2016</a:t>
            </a:r>
            <a:endParaRPr lang="ru-RU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5439" y="3357545"/>
            <a:ext cx="125483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ЯНВАРЬ --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6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02" y="3998800"/>
            <a:ext cx="1289664" cy="1289664"/>
          </a:xfrm>
          <a:prstGeom prst="rect">
            <a:avLst/>
          </a:prstGeom>
        </p:spPr>
      </p:pic>
      <p:graphicFrame>
        <p:nvGraphicFramePr>
          <p:cNvPr id="28" name="Диаграмма 27"/>
          <p:cNvGraphicFramePr/>
          <p:nvPr>
            <p:extLst/>
          </p:nvPr>
        </p:nvGraphicFramePr>
        <p:xfrm>
          <a:off x="3849829" y="1463041"/>
          <a:ext cx="4278171" cy="260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20978" y="3217582"/>
            <a:ext cx="2495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Актуализировать 11600</a:t>
            </a:r>
          </a:p>
          <a:p>
            <a:pPr algn="ctr"/>
            <a:r>
              <a:rPr lang="ru-RU" dirty="0"/>
              <a:t>з</a:t>
            </a:r>
            <a:r>
              <a:rPr lang="ru-RU" dirty="0" smtClean="0"/>
              <a:t>емельных участков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71271" y="5382963"/>
            <a:ext cx="3011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Актуализировать</a:t>
            </a:r>
          </a:p>
          <a:p>
            <a:pPr algn="ctr"/>
            <a:r>
              <a:rPr lang="ru-RU" dirty="0" smtClean="0"/>
              <a:t>3966 объектов</a:t>
            </a:r>
          </a:p>
          <a:p>
            <a:pPr algn="ctr"/>
            <a:r>
              <a:rPr lang="ru-RU" dirty="0" smtClean="0"/>
              <a:t> капитального строительства</a:t>
            </a:r>
            <a:endParaRPr lang="ru-RU" dirty="0"/>
          </a:p>
        </p:txBody>
      </p:sp>
      <p:graphicFrame>
        <p:nvGraphicFramePr>
          <p:cNvPr id="32" name="Диаграмма 31"/>
          <p:cNvGraphicFramePr/>
          <p:nvPr>
            <p:extLst/>
          </p:nvPr>
        </p:nvGraphicFramePr>
        <p:xfrm>
          <a:off x="3900840" y="4139872"/>
          <a:ext cx="4256189" cy="232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890945" y="4456130"/>
            <a:ext cx="2836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Расширение налогооблагаемой базы по имущественным налогам</a:t>
            </a:r>
            <a:endParaRPr lang="ru-RU" sz="2000" dirty="0"/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871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9080476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850"/>
                <a:gridCol w="442798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ОБЕЛЕНИЕ ЭКОНОМИКИ</a:t>
                      </a:r>
                      <a:endParaRPr lang="ru-RU" sz="20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3A7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Актуализация сведений о правообладателях земельных участков и объектов недвижимости </a:t>
                      </a:r>
                    </a:p>
                  </a:txBody>
                  <a:tcPr anchor="ctr">
                    <a:solidFill>
                      <a:srgbClr val="E74C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  <a:endParaRPr lang="ru-RU" sz="1400" baseline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3A79F"/>
                    </a:solidFill>
                  </a:tcPr>
                </a:tc>
              </a:tr>
            </a:tbl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1439347" y="1986678"/>
            <a:ext cx="1075575" cy="1075575"/>
          </a:xfrm>
          <a:prstGeom prst="rect">
            <a:avLst/>
          </a:prstGeom>
          <a:noFill/>
          <a:ln w="88900">
            <a:solidFill>
              <a:srgbClr val="3333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1488467" y="1993369"/>
            <a:ext cx="1026455" cy="1038692"/>
          </a:xfrm>
          <a:prstGeom prst="line">
            <a:avLst/>
          </a:prstGeom>
          <a:ln w="88900">
            <a:solidFill>
              <a:srgbClr val="3333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52" idx="1"/>
            <a:endCxn id="52" idx="0"/>
          </p:cNvCxnSpPr>
          <p:nvPr/>
        </p:nvCxnSpPr>
        <p:spPr>
          <a:xfrm flipV="1">
            <a:off x="1439347" y="1986678"/>
            <a:ext cx="537788" cy="537788"/>
          </a:xfrm>
          <a:prstGeom prst="line">
            <a:avLst/>
          </a:prstGeom>
          <a:ln w="88900">
            <a:solidFill>
              <a:srgbClr val="3333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52" idx="2"/>
            <a:endCxn id="52" idx="3"/>
          </p:cNvCxnSpPr>
          <p:nvPr/>
        </p:nvCxnSpPr>
        <p:spPr>
          <a:xfrm flipV="1">
            <a:off x="1977135" y="2524466"/>
            <a:ext cx="537787" cy="537787"/>
          </a:xfrm>
          <a:prstGeom prst="line">
            <a:avLst/>
          </a:prstGeom>
          <a:ln w="88900">
            <a:solidFill>
              <a:srgbClr val="3333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0" name="Прямая соединительная линия 69"/>
          <p:cNvCxnSpPr/>
          <p:nvPr/>
        </p:nvCxnSpPr>
        <p:spPr>
          <a:xfrm>
            <a:off x="217940" y="3998800"/>
            <a:ext cx="7692346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9041625" y="1816768"/>
            <a:ext cx="2422570" cy="2310141"/>
            <a:chOff x="8776908" y="911905"/>
            <a:chExt cx="3436065" cy="3276601"/>
          </a:xfrm>
        </p:grpSpPr>
        <p:pic>
          <p:nvPicPr>
            <p:cNvPr id="21" name="Picture 14" descr="http://cnchobby.ru/wp-content/uploads/2012/10/RublBW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6373" y="911905"/>
              <a:ext cx="3276600" cy="32766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9644821" y="1378857"/>
              <a:ext cx="973792" cy="1866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394295" y="3018939"/>
              <a:ext cx="2053066" cy="453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936374" y="1378857"/>
              <a:ext cx="2668694" cy="1718789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5000" spc="-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gerian" panose="04020705040A02060702" pitchFamily="82" charset="0"/>
                  <a:cs typeface="Andalus" panose="02020603050405020304" pitchFamily="18" charset="-78"/>
                </a:rPr>
                <a:t>9</a:t>
              </a:r>
              <a:r>
                <a:rPr lang="en-US" sz="5000" spc="-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gerian" panose="04020705040A02060702" pitchFamily="82" charset="0"/>
                  <a:cs typeface="Andalus" panose="02020603050405020304" pitchFamily="18" charset="-78"/>
                </a:rPr>
                <a:t>,</a:t>
              </a:r>
              <a:r>
                <a:rPr lang="ru-RU" sz="5000" spc="-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gerian" panose="04020705040A02060702" pitchFamily="82" charset="0"/>
                  <a:cs typeface="Andalus" panose="02020603050405020304" pitchFamily="18" charset="-78"/>
                </a:rPr>
                <a:t>2</a:t>
              </a:r>
              <a:endParaRPr lang="ru-RU" sz="5000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ndalus" panose="02020603050405020304" pitchFamily="18" charset="-7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76908" y="2531107"/>
              <a:ext cx="3391500" cy="1104936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gerian" panose="04020705040A02060702" pitchFamily="82" charset="0"/>
                  <a:cs typeface="Andalus" panose="02020603050405020304" pitchFamily="18" charset="-78"/>
                </a:rPr>
                <a:t>млн. руб</a:t>
              </a:r>
              <a:endPara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ndalus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274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8734834" y="2304781"/>
            <a:ext cx="2632820" cy="1755213"/>
          </a:xfrm>
          <a:prstGeom prst="rect">
            <a:avLst/>
          </a:prstGeom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048616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01486"/>
                <a:gridCol w="1030514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39623" y="4343673"/>
            <a:ext cx="30534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Завершение строительства и эксплуатация тепличного комплекса на площади 2 га ООО «Гамма»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2632" y="4343673"/>
            <a:ext cx="3151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Сопровождение пилотного инвестиционного проекта развитие овощеводства защищенного грунта</a:t>
            </a:r>
          </a:p>
          <a:p>
            <a:pPr algn="ctr"/>
            <a:r>
              <a:rPr lang="ru-RU" dirty="0" err="1" smtClean="0"/>
              <a:t>с.Кандаураул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1553868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Эффективный агропромышленный комплекс</a:t>
                      </a:r>
                      <a:endParaRPr lang="ru-RU" sz="19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Развитие овощеводства защищенного грунта</a:t>
                      </a:r>
                    </a:p>
                  </a:txBody>
                  <a:tcPr anchor="ctr">
                    <a:solidFill>
                      <a:srgbClr val="018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</a:p>
                  </a:txBody>
                  <a:tcPr anchor="ctr">
                    <a:solidFill>
                      <a:srgbClr val="4CB6FE"/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815737" y="2088289"/>
            <a:ext cx="2759211" cy="1839474"/>
          </a:xfrm>
          <a:prstGeom prst="rect">
            <a:avLst/>
          </a:prstGeom>
        </p:spPr>
      </p:pic>
      <p:sp>
        <p:nvSpPr>
          <p:cNvPr id="23" name="Стрелка вправо 22"/>
          <p:cNvSpPr/>
          <p:nvPr/>
        </p:nvSpPr>
        <p:spPr>
          <a:xfrm>
            <a:off x="4038118" y="2448220"/>
            <a:ext cx="3923135" cy="216905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261798" y="3348084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--   ДЕКАБРЬ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9316" y="3117250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2016</a:t>
            </a:r>
            <a:endParaRPr lang="ru-RU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45439" y="3357545"/>
            <a:ext cx="1254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ЯНВАРЬ  --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1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freeflagicons.com/thumb/waving_flag/russia/russia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" y="1340679"/>
            <a:ext cx="3689696" cy="276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686"/>
                <a:gridCol w="4383314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8297" y="4016829"/>
            <a:ext cx="2991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Поддержка межрегионального, всероссийского, международного культурного обмена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472317" y="3878330"/>
            <a:ext cx="3393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Знакомство жителей района с традиционной культурой, как уникального нематериального наследия народов Дагестана, формирование единого культурного пространства.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215402" y="3832229"/>
            <a:ext cx="3900753" cy="2476747"/>
            <a:chOff x="4275330" y="1800649"/>
            <a:chExt cx="3900753" cy="2476747"/>
          </a:xfrm>
        </p:grpSpPr>
        <p:sp>
          <p:nvSpPr>
            <p:cNvPr id="2" name="TextBox 1"/>
            <p:cNvSpPr txBox="1"/>
            <p:nvPr/>
          </p:nvSpPr>
          <p:spPr>
            <a:xfrm>
              <a:off x="6508583" y="3077067"/>
              <a:ext cx="11990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5B9BD5"/>
                  </a:solidFill>
                </a:rPr>
                <a:t>МАРТ-СЕНТЯ-</a:t>
              </a:r>
            </a:p>
            <a:p>
              <a:r>
                <a:rPr lang="ru-RU" sz="2400" b="1" dirty="0" smtClean="0">
                  <a:solidFill>
                    <a:srgbClr val="5B9BD5"/>
                  </a:solidFill>
                </a:rPr>
                <a:t>БРЬ</a:t>
              </a:r>
              <a:endParaRPr lang="ru-RU" sz="2400" b="1" dirty="0">
                <a:solidFill>
                  <a:srgbClr val="5B9BD5"/>
                </a:solidFill>
              </a:endParaRPr>
            </a:p>
          </p:txBody>
        </p:sp>
        <p:pic>
          <p:nvPicPr>
            <p:cNvPr id="15" name="Picture 2" descr="choir, chorus, key, music, note, sing, song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330" y="1800649"/>
              <a:ext cx="1553088" cy="15530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204869" y="2179373"/>
              <a:ext cx="19712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Участие в республиканских конкурсах </a:t>
              </a:r>
              <a:endParaRPr lang="ru-RU" sz="16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231711" y="1870953"/>
            <a:ext cx="3728579" cy="1791557"/>
            <a:chOff x="4246600" y="4300415"/>
            <a:chExt cx="3728579" cy="1791557"/>
          </a:xfrm>
        </p:grpSpPr>
        <p:sp>
          <p:nvSpPr>
            <p:cNvPr id="5" name="TextBox 4"/>
            <p:cNvSpPr txBox="1"/>
            <p:nvPr/>
          </p:nvSpPr>
          <p:spPr>
            <a:xfrm>
              <a:off x="6083104" y="4300415"/>
              <a:ext cx="18920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Проведение концерта отдела культуры МО «Хасавюртовский район»</a:t>
              </a:r>
              <a:endParaRPr lang="ru-RU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95545" y="5630307"/>
              <a:ext cx="954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5B9BD5"/>
                  </a:solidFill>
                </a:rPr>
                <a:t>МАРТ</a:t>
              </a:r>
              <a:endParaRPr lang="ru-RU" sz="2400" b="1" dirty="0">
                <a:solidFill>
                  <a:srgbClr val="5B9BD5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600" y="4325020"/>
              <a:ext cx="1717118" cy="1517570"/>
            </a:xfrm>
            <a:prstGeom prst="rect">
              <a:avLst/>
            </a:prstGeom>
          </p:spPr>
        </p:pic>
      </p:grpSp>
      <p:pic>
        <p:nvPicPr>
          <p:cNvPr id="2056" name="Picture 8" descr="https://cdn0.iconfinder.com/data/icons/cosmo-education/40/326512-books_2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525" y="1662224"/>
            <a:ext cx="1959632" cy="1959634"/>
          </a:xfrm>
          <a:prstGeom prst="rect">
            <a:avLst/>
          </a:prstGeom>
          <a:solidFill>
            <a:schemeClr val="accent2">
              <a:lumMod val="75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7" y="2201800"/>
            <a:ext cx="1045030" cy="1045030"/>
          </a:xfrm>
          <a:prstGeom prst="rect">
            <a:avLst/>
          </a:prstGeom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4848174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ЧЕЛОВЕЧЕСКИЙ КАПИТАЛ</a:t>
                      </a:r>
                      <a:endParaRPr lang="ru-RU" sz="1900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Культура и традиции народов Дагестана</a:t>
                      </a:r>
                    </a:p>
                  </a:txBody>
                  <a:tcPr anchor="ctr">
                    <a:solidFill>
                      <a:srgbClr val="171F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977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artgide.com/psd_ishodnik/66/xlioGG2GCr13792583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40" t="27927" r="1472" b="12487"/>
          <a:stretch/>
        </p:blipFill>
        <p:spPr bwMode="auto">
          <a:xfrm>
            <a:off x="4494462" y="1886367"/>
            <a:ext cx="3432518" cy="2273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686"/>
                <a:gridCol w="4383314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7811" y="4605482"/>
            <a:ext cx="373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Мастер-классы: по гончарному делу и керамике «Мастер и ученик»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601652" y="4098741"/>
            <a:ext cx="3035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Привлечь внимание молодежи познать секреты художественных промыслов, освоить мастерство, попробовать себя в роли ремесленника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55" y="2000666"/>
            <a:ext cx="1872898" cy="213697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741568" y="2327564"/>
            <a:ext cx="2744299" cy="1245474"/>
          </a:xfrm>
          <a:prstGeom prst="rect">
            <a:avLst/>
          </a:prstGeom>
          <a:solidFill>
            <a:srgbClr val="526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09718" y="2207429"/>
            <a:ext cx="2940228" cy="16312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5000" b="1" i="1" dirty="0" smtClean="0">
                <a:solidFill>
                  <a:schemeClr val="bg1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февраль</a:t>
            </a:r>
          </a:p>
          <a:p>
            <a:pPr algn="ctr"/>
            <a:r>
              <a:rPr lang="ru-RU" sz="5000" b="1" i="1" dirty="0" smtClean="0">
                <a:solidFill>
                  <a:schemeClr val="bg1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 </a:t>
            </a:r>
            <a:endParaRPr lang="ru-RU" sz="5000" b="1" i="1" dirty="0">
              <a:solidFill>
                <a:schemeClr val="bg1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7781397"/>
              </p:ext>
            </p:extLst>
          </p:nvPr>
        </p:nvGraphicFramePr>
        <p:xfrm>
          <a:off x="0" y="0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ЧЕЛОВЕЧЕСКИЙ КАПИТАЛ</a:t>
                      </a:r>
                      <a:endParaRPr lang="ru-RU" sz="1900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Сохранение и развитие традиционной культуры народов Дагестана</a:t>
                      </a:r>
                    </a:p>
                  </a:txBody>
                  <a:tcPr anchor="ctr">
                    <a:solidFill>
                      <a:srgbClr val="171F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59674" y="2000666"/>
            <a:ext cx="2749543" cy="20535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90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artgide.com/psd_ishodnik/66/xlioGG2GCr13792583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40" t="27927" r="1472" b="12487"/>
          <a:stretch/>
        </p:blipFill>
        <p:spPr bwMode="auto">
          <a:xfrm>
            <a:off x="4494462" y="1886367"/>
            <a:ext cx="3432518" cy="2273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686"/>
                <a:gridCol w="4383314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6638" y="3898900"/>
            <a:ext cx="37395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Реализация долгосрочного проекта «Культура – детям Дагестана» для обеспечения возможности полноценного показа и восприятия учащимся художественного продукта в соответствующей художественной атмосфере 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601652" y="4098741"/>
            <a:ext cx="3035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Приобщение учащихся сельских школ к различным формам профессионального творчества через бесплатный абонемент.  </a:t>
            </a:r>
            <a:endParaRPr lang="ru-RU" sz="16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8601652" y="1980435"/>
            <a:ext cx="2967273" cy="1553944"/>
            <a:chOff x="8601652" y="2091830"/>
            <a:chExt cx="2967273" cy="1553944"/>
          </a:xfrm>
        </p:grpSpPr>
        <p:pic>
          <p:nvPicPr>
            <p:cNvPr id="12" name="Picture 8" descr="http://pictogram-free.com/material/18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4981" y="2091830"/>
              <a:ext cx="1553944" cy="15539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pictogram-free.com/material/11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1652" y="2091830"/>
              <a:ext cx="1553944" cy="15539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8" y="1886367"/>
            <a:ext cx="2586180" cy="174208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627268" y="2400300"/>
            <a:ext cx="2744299" cy="1245474"/>
          </a:xfrm>
          <a:prstGeom prst="rect">
            <a:avLst/>
          </a:prstGeom>
          <a:solidFill>
            <a:srgbClr val="526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09718" y="2207429"/>
            <a:ext cx="3031599" cy="163121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5000" b="1" i="1" dirty="0" smtClean="0">
                <a:solidFill>
                  <a:schemeClr val="bg1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 январь-</a:t>
            </a:r>
          </a:p>
          <a:p>
            <a:pPr algn="ctr"/>
            <a:r>
              <a:rPr lang="ru-RU" sz="5000" b="1" i="1" dirty="0" smtClean="0">
                <a:solidFill>
                  <a:schemeClr val="bg1"/>
                </a:solidFill>
                <a:latin typeface="Segoe Print" panose="02000600000000000000" pitchFamily="2" charset="0"/>
                <a:cs typeface="Courier New" panose="02070309020205020404" pitchFamily="49" charset="0"/>
              </a:rPr>
              <a:t>июнь</a:t>
            </a:r>
            <a:endParaRPr lang="ru-RU" sz="5000" b="1" i="1" dirty="0">
              <a:solidFill>
                <a:schemeClr val="bg1"/>
              </a:solidFill>
              <a:latin typeface="Segoe Print" panose="02000600000000000000" pitchFamily="2" charset="0"/>
              <a:cs typeface="Courier New" panose="02070309020205020404" pitchFamily="49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7781397"/>
              </p:ext>
            </p:extLst>
          </p:nvPr>
        </p:nvGraphicFramePr>
        <p:xfrm>
          <a:off x="0" y="0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ЧЕЛОВЕЧЕСКИЙ КАПИТАЛ</a:t>
                      </a:r>
                      <a:endParaRPr lang="ru-RU" sz="1900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Культура - детям Дагестана</a:t>
                      </a:r>
                    </a:p>
                  </a:txBody>
                  <a:tcPr anchor="ctr">
                    <a:solidFill>
                      <a:srgbClr val="171F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490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4945877"/>
              </p:ext>
            </p:extLst>
          </p:nvPr>
        </p:nvGraphicFramePr>
        <p:xfrm>
          <a:off x="0" y="-20238"/>
          <a:ext cx="12192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ЧЕЛОВЕЧЕСКИЙ КАПИТАЛ</a:t>
                      </a:r>
                      <a:endParaRPr lang="ru-RU" sz="1900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Стимулирование народного творчества, развитие культурно-досуговой деятельности</a:t>
                      </a:r>
                    </a:p>
                  </a:txBody>
                  <a:tcPr anchor="ctr">
                    <a:solidFill>
                      <a:srgbClr val="171F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686"/>
                <a:gridCol w="4383314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5238" y="4481438"/>
            <a:ext cx="2850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Организовать районные фестивали, конкурсы народного творчества и традиционной культуры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1652" y="4242202"/>
            <a:ext cx="2967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Проведение мероприятий, направленных на сохранение значения фольклора и выявление новейших тенденций в современном композиторском творчестве</a:t>
            </a:r>
            <a:endParaRPr lang="ru-RU" sz="1600" dirty="0"/>
          </a:p>
        </p:txBody>
      </p:sp>
      <p:graphicFrame>
        <p:nvGraphicFramePr>
          <p:cNvPr id="14" name="Схема 13"/>
          <p:cNvGraphicFramePr/>
          <p:nvPr>
            <p:extLst/>
          </p:nvPr>
        </p:nvGraphicFramePr>
        <p:xfrm>
          <a:off x="3166413" y="1591684"/>
          <a:ext cx="5288655" cy="45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Picture 6" descr="http://thumbs.dreamstime.com/z/music-festival-live-concert-icons-set-rock-n-roll-event-white-4213241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8" t="11033" r="71068" b="66947"/>
          <a:stretch/>
        </p:blipFill>
        <p:spPr bwMode="auto">
          <a:xfrm>
            <a:off x="743538" y="2384434"/>
            <a:ext cx="2113962" cy="1983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elebrate, celebration, event, festival, fireworks, new year, special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8" y="187166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4" descr="Картинки по запросу Acti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91600" y="2384434"/>
            <a:ext cx="977900" cy="1560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90" name="Picture 18" descr="http://us.123rf.com/450wm/leremy/leremy1403/leremy140300015/26999413-school-activity-event-for-student-stick-figure-pictogram-icon-clipar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653" t="70223" r="4236" b="4296"/>
          <a:stretch/>
        </p:blipFill>
        <p:spPr bwMode="auto">
          <a:xfrm>
            <a:off x="9189311" y="2384434"/>
            <a:ext cx="1791954" cy="1467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827160" y="2233310"/>
            <a:ext cx="113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АВГУСТ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96227" y="4569541"/>
            <a:ext cx="1139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ОКТ ЯБРЬ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Равнобедренный треугольник 40"/>
          <p:cNvSpPr/>
          <p:nvPr/>
        </p:nvSpPr>
        <p:spPr>
          <a:xfrm rot="5400000">
            <a:off x="7479436" y="3633301"/>
            <a:ext cx="1238038" cy="43765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53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7695550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ЧЕЛОВЕЧЕСКИЙ КАПИТАЛ</a:t>
                      </a:r>
                      <a:endParaRPr lang="ru-RU" sz="1900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Русскоязычный Дагестан</a:t>
                      </a:r>
                    </a:p>
                  </a:txBody>
                  <a:tcPr anchor="ctr">
                    <a:solidFill>
                      <a:srgbClr val="171F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686"/>
                <a:gridCol w="4383314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AutoShape 14" descr="Картинки по запросу Acti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23005" y="4340257"/>
            <a:ext cx="295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Реализация программы популяризации знания русского языка</a:t>
            </a:r>
            <a:endParaRPr lang="ru-RU" sz="2000" dirty="0"/>
          </a:p>
        </p:txBody>
      </p:sp>
      <p:pic>
        <p:nvPicPr>
          <p:cNvPr id="6150" name="Picture 6" descr="archive, document, files, folders, history, library, research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1" y="1538036"/>
            <a:ext cx="963626" cy="963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ook, education, library, reading, school, student, stud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1" y="2181604"/>
            <a:ext cx="1835138" cy="1835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39379" y="1755929"/>
            <a:ext cx="2060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Конкурс сочинений - эссе</a:t>
            </a:r>
          </a:p>
          <a:p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839379" y="3099175"/>
            <a:ext cx="2167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Олимпиада по русскому языку и литературе</a:t>
            </a:r>
          </a:p>
          <a:p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817819" y="4679465"/>
            <a:ext cx="2374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Неделя русского языка и </a:t>
            </a:r>
            <a:r>
              <a:rPr lang="ru-RU" sz="2000" dirty="0" smtClean="0"/>
              <a:t>литературы</a:t>
            </a:r>
            <a:endParaRPr lang="ru-RU" sz="2000" dirty="0"/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4846981" y="1710660"/>
            <a:ext cx="2576660" cy="110620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МАРТ</a:t>
            </a:r>
            <a:endParaRPr lang="ru-RU" dirty="0"/>
          </a:p>
        </p:txBody>
      </p:sp>
      <p:sp>
        <p:nvSpPr>
          <p:cNvPr id="32" name="Штриховая стрелка вправо 31"/>
          <p:cNvSpPr/>
          <p:nvPr/>
        </p:nvSpPr>
        <p:spPr>
          <a:xfrm>
            <a:off x="4846981" y="3099175"/>
            <a:ext cx="2576660" cy="110620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СЕНТЯБРЬ-ОКТЯБРЬ</a:t>
            </a:r>
            <a:endParaRPr lang="ru-RU" dirty="0"/>
          </a:p>
        </p:txBody>
      </p:sp>
      <p:sp>
        <p:nvSpPr>
          <p:cNvPr id="33" name="Штриховая стрелка вправо 32"/>
          <p:cNvSpPr/>
          <p:nvPr/>
        </p:nvSpPr>
        <p:spPr>
          <a:xfrm>
            <a:off x="4846981" y="4487690"/>
            <a:ext cx="2576660" cy="110620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МАЙ</a:t>
            </a:r>
            <a:endParaRPr lang="ru-RU" dirty="0"/>
          </a:p>
        </p:txBody>
      </p:sp>
      <p:pic>
        <p:nvPicPr>
          <p:cNvPr id="6156" name="Picture 12" descr="competitio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683" y="304215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568682" y="2866966"/>
            <a:ext cx="367123" cy="664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</a:t>
            </a:r>
            <a:endParaRPr lang="ru-RU" sz="3600" dirty="0">
              <a:solidFill>
                <a:srgbClr val="00B05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87465" y="2974588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Б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51397" y="2941628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В</a:t>
            </a:r>
            <a:endParaRPr lang="ru-RU" sz="2800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6158" name="Picture 14" descr="http://icons.iconarchive.com/icons/oxygen-icons.org/oxygen/256/Actions-view-calendar-week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2" y="4612397"/>
            <a:ext cx="981495" cy="981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paper, pencil, text page, writ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120" y="1639361"/>
            <a:ext cx="1109934" cy="1109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8367386" y="2924484"/>
            <a:ext cx="3649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367386" y="4340257"/>
            <a:ext cx="3649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07364" y="2025233"/>
            <a:ext cx="4396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1.</a:t>
            </a:r>
            <a:endParaRPr lang="ru-RU" sz="2500" dirty="0"/>
          </a:p>
        </p:txBody>
      </p:sp>
      <p:sp>
        <p:nvSpPr>
          <p:cNvPr id="24" name="TextBox 23"/>
          <p:cNvSpPr txBox="1"/>
          <p:nvPr/>
        </p:nvSpPr>
        <p:spPr>
          <a:xfrm>
            <a:off x="4407364" y="3464848"/>
            <a:ext cx="4396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2.</a:t>
            </a:r>
            <a:endParaRPr lang="ru-RU" sz="2500" dirty="0"/>
          </a:p>
        </p:txBody>
      </p:sp>
      <p:sp>
        <p:nvSpPr>
          <p:cNvPr id="25" name="TextBox 24"/>
          <p:cNvSpPr txBox="1"/>
          <p:nvPr/>
        </p:nvSpPr>
        <p:spPr>
          <a:xfrm>
            <a:off x="4407363" y="4848088"/>
            <a:ext cx="4396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3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  <p:extLst>
      <p:ext uri="{BB962C8B-B14F-4D97-AF65-F5344CB8AC3E}">
        <p14:creationId xmlns="" xmlns:p14="http://schemas.microsoft.com/office/powerpoint/2010/main" val="7010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0674358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ЧЕЛОВЕЧЕСКИЙ КАПИТАЛ</a:t>
                      </a:r>
                      <a:endParaRPr lang="ru-RU" sz="1900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Дошкольное образование</a:t>
                      </a:r>
                    </a:p>
                  </a:txBody>
                  <a:tcPr anchor="ctr">
                    <a:solidFill>
                      <a:srgbClr val="171F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686"/>
                <a:gridCol w="4383314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AutoShape 14" descr="Картинки по запросу Actin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://cdns2.freepik.com/free-photo/kindergarden-children-and-teacher_318-59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76" y="2090934"/>
            <a:ext cx="1887840" cy="1887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7907" y="4514265"/>
            <a:ext cx="310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Реконструкция и капитальный ремонт ДОУ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4937" y="4049503"/>
            <a:ext cx="3240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Расширение сети дошкольных ОУ в рамках реализации проекта по модернизации систем дошкольного образовани</a:t>
            </a:r>
            <a:r>
              <a:rPr lang="ru-RU" dirty="0"/>
              <a:t>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892689" y="1840436"/>
            <a:ext cx="1130932" cy="6424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013772" y="1827910"/>
            <a:ext cx="1092683" cy="64245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64712" y="2367614"/>
            <a:ext cx="0" cy="133447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Картинки по запросу дома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14" t="8354" r="17158" b="16085"/>
          <a:stretch/>
        </p:blipFill>
        <p:spPr bwMode="auto">
          <a:xfrm>
            <a:off x="9194105" y="1796833"/>
            <a:ext cx="1114816" cy="1277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Картинки по запросу дома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14" t="8354" r="17158" b="16085"/>
          <a:stretch/>
        </p:blipFill>
        <p:spPr bwMode="auto">
          <a:xfrm>
            <a:off x="10428963" y="2328147"/>
            <a:ext cx="861822" cy="987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Картинки по запросу дома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14" t="8354" r="17158" b="16085"/>
          <a:stretch/>
        </p:blipFill>
        <p:spPr bwMode="auto">
          <a:xfrm>
            <a:off x="9685751" y="3142039"/>
            <a:ext cx="743212" cy="851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3139264" y="1159858"/>
            <a:ext cx="6008914" cy="4005943"/>
            <a:chOff x="3166325" y="1348163"/>
            <a:chExt cx="6008914" cy="4005943"/>
          </a:xfrm>
        </p:grpSpPr>
        <p:graphicFrame>
          <p:nvGraphicFramePr>
            <p:cNvPr id="33" name="Диаграмма 32"/>
            <p:cNvGraphicFramePr/>
            <p:nvPr>
              <p:extLst/>
            </p:nvPr>
          </p:nvGraphicFramePr>
          <p:xfrm>
            <a:off x="3166325" y="1348163"/>
            <a:ext cx="6008914" cy="40059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4" name="Прямоугольник 33"/>
            <p:cNvSpPr/>
            <p:nvPr/>
          </p:nvSpPr>
          <p:spPr>
            <a:xfrm rot="21333436">
              <a:off x="6626331" y="3193553"/>
              <a:ext cx="744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МАРТ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 rot="19394712">
              <a:off x="6321074" y="2720785"/>
              <a:ext cx="1085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ФЕВРАЛЬ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 rot="2122730">
              <a:off x="6532702" y="4056239"/>
              <a:ext cx="6623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МАЙ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 rot="5074983">
              <a:off x="5987456" y="4342656"/>
              <a:ext cx="8034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ИЮНЬ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 rot="17464851">
              <a:off x="5523212" y="4286625"/>
              <a:ext cx="7944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ИЮЛЬ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 rot="443512">
              <a:off x="4715621" y="3173025"/>
              <a:ext cx="10620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ОКТЯБРЬ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 rot="2264678">
              <a:off x="4988843" y="2709031"/>
              <a:ext cx="9737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НОЯБРЬ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 rot="4482884">
              <a:off x="5394365" y="2478932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ДЕКАБРЬ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5323261" y="5062562"/>
            <a:ext cx="1634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2016 г.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51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00" y="1890000"/>
            <a:ext cx="2523600" cy="2712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37402" y="3979500"/>
            <a:ext cx="2621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Популяризация знаний, спорта, участия в общественной жизни среди молодежи</a:t>
            </a: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7457681"/>
              </p:ext>
            </p:extLst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3894174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ЧЕЛОВЕЧЕСКИЙ КАПИТАЛ</a:t>
                      </a:r>
                      <a:endParaRPr lang="ru-RU" sz="1900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Молодежный Дагестан</a:t>
                      </a:r>
                    </a:p>
                  </a:txBody>
                  <a:tcPr anchor="ctr">
                    <a:solidFill>
                      <a:srgbClr val="171F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686"/>
                <a:gridCol w="4383314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34" name="Picture 10" descr="http://www.oreninform.ru/upload/iblock/d39/%D0%B4%D0%B5%D0%BD%D1%8C%20%D0%BC%D0%BE%D0%BB%D0%BE%D0%B4%D0%B5%D0%B6%D0%B8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3" r="3837"/>
          <a:stretch/>
        </p:blipFill>
        <p:spPr bwMode="auto">
          <a:xfrm>
            <a:off x="523348" y="1559266"/>
            <a:ext cx="3031943" cy="2420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2137" y="3900636"/>
            <a:ext cx="3407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Проведение</a:t>
            </a:r>
          </a:p>
          <a:p>
            <a:pPr algn="ctr"/>
            <a:r>
              <a:rPr lang="ru-RU" dirty="0" smtClean="0"/>
              <a:t>Дня молодежи с награждением </a:t>
            </a:r>
          </a:p>
          <a:p>
            <a:pPr algn="ctr"/>
            <a:r>
              <a:rPr lang="ru-RU" dirty="0" smtClean="0"/>
              <a:t>«За особые успехи» в учебе, спорте, общественной жизни</a:t>
            </a:r>
            <a:endParaRPr lang="ru-RU" dirty="0"/>
          </a:p>
        </p:txBody>
      </p:sp>
      <p:pic>
        <p:nvPicPr>
          <p:cNvPr id="1038" name="Picture 14" descr="http://us.123rf.com/450wm/leremy/leremy1403/leremy140300017/26999422-%D0%A8%D0%BA%D0%BE%D0%BB%D1%8C%D0%BD%D1%8B%D0%B5-%D1%81%D0%BE%D0%B1%D1%8B%D1%82%D0%B8%D1%8F---%D0%BF%D1%80%D0%B5%D0%BC%D0%B8%D0%B8,-%D0%90%D1%81%D1%81%D0%B0%D0%BC%D0%B1%D0%BB%D0%B5%D1%8F-%D0%B7%D0%B0%D0%BB%D0%BE%D0%B3%D0%B0,-%D1%84%D0%BE%D1%82%D0%BE%D1%81%D0%B5%D1%81%D1%81%D0%B8%EF%BF%B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35" r="44199" b="66730"/>
          <a:stretch/>
        </p:blipFill>
        <p:spPr bwMode="auto">
          <a:xfrm>
            <a:off x="9178635" y="1559728"/>
            <a:ext cx="1939514" cy="2419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94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88508" y="1799353"/>
            <a:ext cx="2879962" cy="2557415"/>
            <a:chOff x="506867" y="1785985"/>
            <a:chExt cx="2605291" cy="2313506"/>
          </a:xfrm>
        </p:grpSpPr>
        <p:pic>
          <p:nvPicPr>
            <p:cNvPr id="12298" name="Picture 10" descr="http://us.123rf.com/450wm/leremy/leremy1311/leremy131100016/24227291-%D0%A1%D0%B5%D0%BB%D1%8C%D1%81%D0%BA%D0%BE%D0%B5-%D1%85%D0%BE%D0%B7%D1%8F%D0%B9%D1%81%D1%82%D0%B2%D0%BE-%D0%9F%D0%BB%D0%B0%D0%BD%D1%82%D0%B0%D1%86%D0%B8%D1%8F-%D0%9F%D1%82%D0%B8%D1%86%D0%B5%D0%B2%D0%BE%D0%B4%D1%81%D1%82%D0%B2%D0%BE-%D0%A0%D1%8B%D0%B1%D0%BD%D0%BE%D0%B5-%D1%85%D0%BE%D0%B7%EF%BF%BD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7816" t="35206" b="32186"/>
            <a:stretch/>
          </p:blipFill>
          <p:spPr bwMode="auto">
            <a:xfrm>
              <a:off x="828698" y="1785985"/>
              <a:ext cx="2283460" cy="231350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506867" y="2359332"/>
              <a:ext cx="457200" cy="583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909884">
              <a:off x="544967" y="2258128"/>
              <a:ext cx="457200" cy="583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9612" y="4466954"/>
            <a:ext cx="4013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Организация «Ярмарки специальностей» для выпускников общеобразовательных  учреждений района</a:t>
            </a:r>
          </a:p>
        </p:txBody>
      </p:sp>
      <p:pic>
        <p:nvPicPr>
          <p:cNvPr id="12300" name="Picture 12" descr="http://cache4.asset-cache.net/xc/482360543.jpg?v=2&amp;c=IWSAsset&amp;k=2&amp;d=U1-NOev9yovUGjOzyem2t5_ysn5r-PyG03XPFNxXEFcK8rpqpsI87HiE_TBIGGVU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550" r="54785" b="5875"/>
          <a:stretch/>
        </p:blipFill>
        <p:spPr bwMode="auto">
          <a:xfrm>
            <a:off x="8580701" y="2065953"/>
            <a:ext cx="3375673" cy="2024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942860" y="4466955"/>
            <a:ext cx="401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Привлечение к участию учащихся 10-11 классов общеобразовательных  учреждений района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4487938"/>
              </p:ext>
            </p:extLst>
          </p:nvPr>
        </p:nvGraphicFramePr>
        <p:xfrm>
          <a:off x="0" y="6471284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9785304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ЧЕЛОВЕЧЕСКИЙ КАПИТАЛ</a:t>
                      </a:r>
                      <a:endParaRPr lang="ru-RU" sz="1900" i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rebuchet MS" panose="020B0603020202020204" pitchFamily="34" charset="0"/>
                        </a:rPr>
                        <a:t>Молодежный Дагестан</a:t>
                      </a:r>
                    </a:p>
                  </a:txBody>
                  <a:tcPr anchor="ctr">
                    <a:solidFill>
                      <a:srgbClr val="171F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4E5B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686"/>
                <a:gridCol w="4383314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54" y="1900391"/>
            <a:ext cx="2525023" cy="27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4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/>
          </p:nvPr>
        </p:nvGraphicFramePr>
        <p:xfrm>
          <a:off x="0" y="-20238"/>
          <a:ext cx="12192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6914"/>
                <a:gridCol w="4368800"/>
                <a:gridCol w="3846286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БЕЗОПАСНЫЙ</a:t>
                      </a:r>
                      <a:r>
                        <a:rPr lang="ru-RU" sz="1900" i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ДАГЕСТАН</a:t>
                      </a:r>
                      <a:endParaRPr lang="ru-RU" sz="19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DEAC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Противодействие идеологии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экстремизма и терроризма </a:t>
                      </a:r>
                    </a:p>
                  </a:txBody>
                  <a:tcPr anchor="ctr">
                    <a:solidFill>
                      <a:srgbClr val="C05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район»;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Дагкомрелигия; ДУМД</a:t>
                      </a:r>
                    </a:p>
                  </a:txBody>
                  <a:tcPr anchor="ctr">
                    <a:solidFill>
                      <a:srgbClr val="DEAC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14465" y="4891607"/>
            <a:ext cx="2072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Снижение уровня преступлений террористической направленности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4715" y="3753032"/>
            <a:ext cx="3246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dirty="0" smtClean="0"/>
              <a:t>1. Проведение</a:t>
            </a:r>
            <a:r>
              <a:rPr lang="ru-RU" b="1" dirty="0" smtClean="0"/>
              <a:t> </a:t>
            </a:r>
            <a:r>
              <a:rPr lang="ru-RU" dirty="0" smtClean="0"/>
              <a:t>открытых уроков и встреч по духовно-нравственному воспитанию </a:t>
            </a:r>
            <a:r>
              <a:rPr lang="ru-RU" b="1" dirty="0" smtClean="0"/>
              <a:t>молодежи</a:t>
            </a:r>
            <a:r>
              <a:rPr lang="ru-RU" dirty="0" smtClean="0"/>
              <a:t>;</a:t>
            </a:r>
          </a:p>
        </p:txBody>
      </p:sp>
      <p:pic>
        <p:nvPicPr>
          <p:cNvPr id="1038" name="Picture 14" descr="http://fb.ru/misc/i/gallery/8939/357720.jpg?139547422006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909"/>
          <a:stretch/>
        </p:blipFill>
        <p:spPr bwMode="auto">
          <a:xfrm>
            <a:off x="177832" y="1348163"/>
            <a:ext cx="3811749" cy="2404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714" y="4906846"/>
            <a:ext cx="34779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/>
            <a:r>
              <a:rPr lang="ru-RU" dirty="0"/>
              <a:t>2. Проведение семинаров по информационному противодействию экстремизму и </a:t>
            </a:r>
            <a:r>
              <a:rPr lang="ru-RU" dirty="0" smtClean="0"/>
              <a:t>терроризму</a:t>
            </a:r>
            <a:r>
              <a:rPr lang="en-US" dirty="0" smtClean="0"/>
              <a:t> </a:t>
            </a:r>
            <a:r>
              <a:rPr lang="ru-RU" b="1" dirty="0" smtClean="0"/>
              <a:t>в органах </a:t>
            </a:r>
            <a:r>
              <a:rPr lang="ru-RU" b="1" dirty="0"/>
              <a:t>местного самоуправления</a:t>
            </a:r>
          </a:p>
        </p:txBody>
      </p:sp>
      <p:pic>
        <p:nvPicPr>
          <p:cNvPr id="1044" name="Picture 20" descr="http://opengameart.org/sites/default/files/bomb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858" y="2580000"/>
            <a:ext cx="1371526" cy="1439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Знак запрета 92"/>
          <p:cNvSpPr/>
          <p:nvPr/>
        </p:nvSpPr>
        <p:spPr>
          <a:xfrm>
            <a:off x="8928886" y="2037019"/>
            <a:ext cx="2643470" cy="2525458"/>
          </a:xfrm>
          <a:prstGeom prst="noSmoking">
            <a:avLst>
              <a:gd name="adj" fmla="val 92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5" name="Группа 124"/>
          <p:cNvGrpSpPr/>
          <p:nvPr/>
        </p:nvGrpSpPr>
        <p:grpSpPr>
          <a:xfrm>
            <a:off x="3139264" y="1159858"/>
            <a:ext cx="6008914" cy="4005943"/>
            <a:chOff x="3166325" y="1348163"/>
            <a:chExt cx="6008914" cy="4005943"/>
          </a:xfrm>
        </p:grpSpPr>
        <p:graphicFrame>
          <p:nvGraphicFramePr>
            <p:cNvPr id="108" name="Диаграмма 107"/>
            <p:cNvGraphicFramePr/>
            <p:nvPr>
              <p:extLst/>
            </p:nvPr>
          </p:nvGraphicFramePr>
          <p:xfrm>
            <a:off x="3166325" y="1348163"/>
            <a:ext cx="6008914" cy="40059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9" name="Прямоугольник 108"/>
            <p:cNvSpPr/>
            <p:nvPr/>
          </p:nvSpPr>
          <p:spPr>
            <a:xfrm rot="21333436">
              <a:off x="6626331" y="3193553"/>
              <a:ext cx="744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МАРТ</a:t>
              </a:r>
            </a:p>
          </p:txBody>
        </p:sp>
        <p:sp>
          <p:nvSpPr>
            <p:cNvPr id="110" name="Прямоугольник 109"/>
            <p:cNvSpPr/>
            <p:nvPr/>
          </p:nvSpPr>
          <p:spPr>
            <a:xfrm rot="19394712">
              <a:off x="6321074" y="2720785"/>
              <a:ext cx="1085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ФЕВРАЛЬ</a:t>
              </a:r>
            </a:p>
          </p:txBody>
        </p:sp>
        <p:sp>
          <p:nvSpPr>
            <p:cNvPr id="112" name="Прямоугольник 111"/>
            <p:cNvSpPr/>
            <p:nvPr/>
          </p:nvSpPr>
          <p:spPr>
            <a:xfrm rot="2122730">
              <a:off x="6532702" y="4056239"/>
              <a:ext cx="6623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МАЙ</a:t>
              </a:r>
            </a:p>
          </p:txBody>
        </p:sp>
        <p:sp>
          <p:nvSpPr>
            <p:cNvPr id="119" name="Прямоугольник 118"/>
            <p:cNvSpPr/>
            <p:nvPr/>
          </p:nvSpPr>
          <p:spPr>
            <a:xfrm rot="5074983">
              <a:off x="5987456" y="4342656"/>
              <a:ext cx="8034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ИЮНЬ</a:t>
              </a:r>
            </a:p>
          </p:txBody>
        </p:sp>
        <p:sp>
          <p:nvSpPr>
            <p:cNvPr id="120" name="Прямоугольник 119"/>
            <p:cNvSpPr/>
            <p:nvPr/>
          </p:nvSpPr>
          <p:spPr>
            <a:xfrm rot="17464851">
              <a:off x="5523212" y="4286625"/>
              <a:ext cx="7944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ИЮЛЬ</a:t>
              </a:r>
            </a:p>
          </p:txBody>
        </p:sp>
        <p:sp>
          <p:nvSpPr>
            <p:cNvPr id="122" name="Прямоугольник 121"/>
            <p:cNvSpPr/>
            <p:nvPr/>
          </p:nvSpPr>
          <p:spPr>
            <a:xfrm rot="443512">
              <a:off x="4715621" y="3173025"/>
              <a:ext cx="10620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ОКТЯБРЬ</a:t>
              </a:r>
            </a:p>
          </p:txBody>
        </p:sp>
        <p:sp>
          <p:nvSpPr>
            <p:cNvPr id="123" name="Прямоугольник 122"/>
            <p:cNvSpPr/>
            <p:nvPr/>
          </p:nvSpPr>
          <p:spPr>
            <a:xfrm rot="2264678">
              <a:off x="4988843" y="2709031"/>
              <a:ext cx="9737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НОЯБРЬ</a:t>
              </a:r>
            </a:p>
          </p:txBody>
        </p:sp>
        <p:sp>
          <p:nvSpPr>
            <p:cNvPr id="143" name="Прямоугольник 142"/>
            <p:cNvSpPr/>
            <p:nvPr/>
          </p:nvSpPr>
          <p:spPr>
            <a:xfrm rot="4482884">
              <a:off x="5394365" y="2478932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ДЕКАБРЬ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55" name="Прямоугольник 154"/>
          <p:cNvSpPr/>
          <p:nvPr/>
        </p:nvSpPr>
        <p:spPr>
          <a:xfrm>
            <a:off x="5323261" y="5062562"/>
            <a:ext cx="1634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2016 г.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8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0041616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ОБЕЛЕНИЕ ЭКОНОМИКИ</a:t>
                      </a:r>
                      <a:endParaRPr lang="ru-RU" sz="20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3A7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Пресечение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«серых схем»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оплаты труда работодателями  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74C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  <a:endParaRPr lang="ru-RU" sz="1400" baseline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3A7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59961" y="4580731"/>
            <a:ext cx="2744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Увеличение поступлений НДФЛ </a:t>
            </a:r>
          </a:p>
          <a:p>
            <a:pPr algn="ctr"/>
            <a:r>
              <a:rPr lang="ru-RU" sz="2000" dirty="0" smtClean="0"/>
              <a:t>на </a:t>
            </a:r>
            <a:r>
              <a:rPr lang="ru-RU" sz="2400" b="1" dirty="0" smtClean="0"/>
              <a:t>124,0 </a:t>
            </a:r>
            <a:r>
              <a:rPr lang="ru-RU" sz="2000" dirty="0" smtClean="0"/>
              <a:t>млн. рублей</a:t>
            </a:r>
            <a:endParaRPr lang="ru-RU" sz="2000" dirty="0"/>
          </a:p>
        </p:txBody>
      </p:sp>
      <p:pic>
        <p:nvPicPr>
          <p:cNvPr id="1026" name="Picture 2" descr="https://cdn0.iconfinder.com/data/icons/business-world-extras/512/Businessmen_Team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318" y="2220342"/>
            <a:ext cx="2500088" cy="2500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5338" y="1447832"/>
            <a:ext cx="36522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Проведение работ по выявлению и пресечению схем минимизации налогообложения в виде выплаты неучтенной(«теневой») заработной платы.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Проведение информационной работы с руководителями предприятий и индивидуальными предпринимателями-работодателями по стимулированию исключения «серых схем» оплаты труда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="" xmlns:p14="http://schemas.microsoft.com/office/powerpoint/2010/main" val="2197466446"/>
              </p:ext>
            </p:extLst>
          </p:nvPr>
        </p:nvGraphicFramePr>
        <p:xfrm>
          <a:off x="3921683" y="2383763"/>
          <a:ext cx="4278171" cy="260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744235" y="1609182"/>
            <a:ext cx="2594470" cy="1861204"/>
            <a:chOff x="615982" y="2719527"/>
            <a:chExt cx="2594470" cy="186120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615982" y="2719527"/>
              <a:ext cx="2594470" cy="1861204"/>
              <a:chOff x="615982" y="2719527"/>
              <a:chExt cx="2594470" cy="1861204"/>
            </a:xfrm>
          </p:grpSpPr>
          <p:pic>
            <p:nvPicPr>
              <p:cNvPr id="43" name="Рисунок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270" y="2719527"/>
                <a:ext cx="1793425" cy="1793425"/>
              </a:xfrm>
              <a:prstGeom prst="rect">
                <a:avLst/>
              </a:prstGeom>
            </p:spPr>
          </p:pic>
          <p:cxnSp>
            <p:nvCxnSpPr>
              <p:cNvPr id="44" name="Прямая соединительная линия 43"/>
              <p:cNvCxnSpPr/>
              <p:nvPr/>
            </p:nvCxnSpPr>
            <p:spPr>
              <a:xfrm flipV="1">
                <a:off x="670452" y="2787306"/>
                <a:ext cx="2540000" cy="1793425"/>
              </a:xfrm>
              <a:prstGeom prst="line">
                <a:avLst/>
              </a:prstGeom>
              <a:ln w="889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flipH="1" flipV="1">
                <a:off x="615982" y="2787307"/>
                <a:ext cx="2380258" cy="1793424"/>
              </a:xfrm>
              <a:prstGeom prst="line">
                <a:avLst/>
              </a:prstGeom>
              <a:ln w="889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6" name="Picture 4" descr="https://upload.wikimedia.org/wikipedia/commons/thumb/a/ad/Ruble_sign.svg/125px-Ruble_sign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334" y="3155752"/>
              <a:ext cx="298237" cy="4079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558653" y="4796174"/>
            <a:ext cx="3510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Поквартальный план увеличения </a:t>
            </a:r>
          </a:p>
          <a:p>
            <a:pPr algn="ctr"/>
            <a:r>
              <a:rPr lang="ru-RU" dirty="0" smtClean="0"/>
              <a:t>поступлений НДФЛ в млн. руб.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76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/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БЕЗОПАСНЫЙ</a:t>
                      </a:r>
                      <a:r>
                        <a:rPr lang="ru-RU" sz="1900" i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ДАГЕСТАН</a:t>
                      </a:r>
                      <a:endParaRPr lang="ru-RU" sz="19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DEAC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Обеспечение общественного порядка и противодействие преступности</a:t>
                      </a:r>
                    </a:p>
                  </a:txBody>
                  <a:tcPr anchor="ctr">
                    <a:solidFill>
                      <a:srgbClr val="C05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</a:p>
                  </a:txBody>
                  <a:tcPr anchor="ctr">
                    <a:solidFill>
                      <a:srgbClr val="DEAC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7051" y="3910092"/>
            <a:ext cx="318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Обеспечение основных улиц населенных пунктов освещением </a:t>
            </a:r>
          </a:p>
        </p:txBody>
      </p:sp>
      <p:pic>
        <p:nvPicPr>
          <p:cNvPr id="3088" name="Picture 16" descr="http://static5.depositphotos.com/1000750/487/v/950/depositphotos_4872969-Vector-street-road-and-lanterns-in-night---black-illustration-on-white-backgroun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-867" r="77749" b="83687"/>
          <a:stretch/>
        </p:blipFill>
        <p:spPr bwMode="auto">
          <a:xfrm>
            <a:off x="722726" y="1597190"/>
            <a:ext cx="1822861" cy="970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система видеонаблюдения ико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4211" y="2412540"/>
            <a:ext cx="1499629" cy="1460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264189" y="2057533"/>
            <a:ext cx="66296" cy="151250"/>
          </a:xfrm>
          <a:prstGeom prst="line">
            <a:avLst/>
          </a:prstGeom>
          <a:ln w="38100">
            <a:solidFill>
              <a:srgbClr val="0A0B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-60000" flipH="1">
            <a:off x="2165759" y="2073867"/>
            <a:ext cx="13621" cy="158380"/>
          </a:xfrm>
          <a:prstGeom prst="line">
            <a:avLst/>
          </a:prstGeom>
          <a:ln w="38100">
            <a:solidFill>
              <a:srgbClr val="0A0B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7200000" flipH="1">
            <a:off x="2392708" y="1978343"/>
            <a:ext cx="13621" cy="158380"/>
          </a:xfrm>
          <a:prstGeom prst="line">
            <a:avLst/>
          </a:prstGeom>
          <a:ln w="38100">
            <a:solidFill>
              <a:srgbClr val="0A0B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62747" y="4796547"/>
            <a:ext cx="3048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ru-RU" dirty="0" smtClean="0"/>
              <a:t>2.   Установка </a:t>
            </a:r>
            <a:r>
              <a:rPr lang="ru-RU" dirty="0"/>
              <a:t>систем </a:t>
            </a:r>
            <a:r>
              <a:rPr lang="ru-RU" dirty="0" smtClean="0"/>
              <a:t>     видеонаблюдения </a:t>
            </a:r>
            <a:r>
              <a:rPr lang="ru-RU" dirty="0"/>
              <a:t>в социально-значимых объектах и  местах массового скопления людей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749809" y="5131388"/>
            <a:ext cx="3048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ctr"/>
            <a:r>
              <a:rPr lang="ru-RU" dirty="0" smtClean="0"/>
              <a:t>Снижение уровня уличной преступности</a:t>
            </a:r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3813537" y="1927464"/>
            <a:ext cx="4564925" cy="3685695"/>
            <a:chOff x="3808753" y="1884247"/>
            <a:chExt cx="4564925" cy="3685695"/>
          </a:xfrm>
        </p:grpSpPr>
        <p:graphicFrame>
          <p:nvGraphicFramePr>
            <p:cNvPr id="37" name="Схема 36"/>
            <p:cNvGraphicFramePr/>
            <p:nvPr>
              <p:extLst/>
            </p:nvPr>
          </p:nvGraphicFramePr>
          <p:xfrm>
            <a:off x="3808753" y="1884247"/>
            <a:ext cx="4564925" cy="30432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73" name="Группа 72"/>
            <p:cNvGrpSpPr/>
            <p:nvPr/>
          </p:nvGrpSpPr>
          <p:grpSpPr>
            <a:xfrm>
              <a:off x="6819978" y="3267554"/>
              <a:ext cx="660213" cy="774651"/>
              <a:chOff x="12205455" y="4722088"/>
              <a:chExt cx="1034908" cy="1214292"/>
            </a:xfrm>
          </p:grpSpPr>
          <p:pic>
            <p:nvPicPr>
              <p:cNvPr id="74" name="Picture 22" descr="Изобр по Метка 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05455" y="4722088"/>
                <a:ext cx="1034908" cy="1214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14" descr="https://az545221.vo.msecnd.net/skype-faq-media/faq_content/skype/screenshots/fa12106/fa12106_d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0515" t="24086" r="77701" b="19207"/>
              <a:stretch/>
            </p:blipFill>
            <p:spPr bwMode="auto">
              <a:xfrm>
                <a:off x="12490571" y="4921569"/>
                <a:ext cx="473623" cy="466107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" name="Группа 78"/>
            <p:cNvGrpSpPr/>
            <p:nvPr/>
          </p:nvGrpSpPr>
          <p:grpSpPr>
            <a:xfrm>
              <a:off x="4654483" y="3267554"/>
              <a:ext cx="660213" cy="774651"/>
              <a:chOff x="12205455" y="4722088"/>
              <a:chExt cx="1034908" cy="1214292"/>
            </a:xfrm>
          </p:grpSpPr>
          <p:pic>
            <p:nvPicPr>
              <p:cNvPr id="80" name="Picture 22" descr="Изобр по Метка 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05455" y="4722088"/>
                <a:ext cx="1034908" cy="1214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14" descr="https://az545221.vo.msecnd.net/skype-faq-media/faq_content/skype/screenshots/fa12106/fa12106_d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0515" t="24086" r="77701" b="19207"/>
              <a:stretch/>
            </p:blipFill>
            <p:spPr bwMode="auto">
              <a:xfrm>
                <a:off x="12398430" y="4858685"/>
                <a:ext cx="648955" cy="638659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2" name="Группа 81"/>
            <p:cNvGrpSpPr/>
            <p:nvPr/>
          </p:nvGrpSpPr>
          <p:grpSpPr>
            <a:xfrm>
              <a:off x="5019608" y="1928357"/>
              <a:ext cx="660213" cy="774651"/>
              <a:chOff x="12205455" y="4722088"/>
              <a:chExt cx="1034908" cy="1214292"/>
            </a:xfrm>
          </p:grpSpPr>
          <p:pic>
            <p:nvPicPr>
              <p:cNvPr id="83" name="Picture 22" descr="Изобр по Метка 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05455" y="4722088"/>
                <a:ext cx="1034908" cy="1214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4" descr="https://az545221.vo.msecnd.net/skype-faq-media/faq_content/skype/screenshots/fa12106/fa12106_d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0515" t="24086" r="77701" b="19207"/>
              <a:stretch/>
            </p:blipFill>
            <p:spPr bwMode="auto">
              <a:xfrm>
                <a:off x="12398428" y="4857847"/>
                <a:ext cx="648960" cy="638660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5" name="Группа 84"/>
            <p:cNvGrpSpPr/>
            <p:nvPr/>
          </p:nvGrpSpPr>
          <p:grpSpPr>
            <a:xfrm>
              <a:off x="6489871" y="1928357"/>
              <a:ext cx="660213" cy="774651"/>
              <a:chOff x="12205455" y="4722088"/>
              <a:chExt cx="1034908" cy="1214292"/>
            </a:xfrm>
          </p:grpSpPr>
          <p:pic>
            <p:nvPicPr>
              <p:cNvPr id="86" name="Picture 22" descr="Изобр по Метка 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05455" y="4722088"/>
                <a:ext cx="1034908" cy="1214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14" descr="https://az545221.vo.msecnd.net/skype-faq-media/faq_content/skype/screenshots/fa12106/fa12106_d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0515" t="24086" r="77701" b="19207"/>
              <a:stretch/>
            </p:blipFill>
            <p:spPr bwMode="auto">
              <a:xfrm>
                <a:off x="12490571" y="4921569"/>
                <a:ext cx="473623" cy="466107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8" name="Группа 87"/>
            <p:cNvGrpSpPr/>
            <p:nvPr/>
          </p:nvGrpSpPr>
          <p:grpSpPr>
            <a:xfrm>
              <a:off x="5786551" y="4072713"/>
              <a:ext cx="660213" cy="774651"/>
              <a:chOff x="12205455" y="4722088"/>
              <a:chExt cx="1034908" cy="1214292"/>
            </a:xfrm>
          </p:grpSpPr>
          <p:pic>
            <p:nvPicPr>
              <p:cNvPr id="89" name="Picture 22" descr="Изобр по Метка 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05455" y="4722088"/>
                <a:ext cx="1034908" cy="1214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14" descr="https://az545221.vo.msecnd.net/skype-faq-media/faq_content/skype/screenshots/fa12106/fa12106_d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0515" t="24086" r="77701" b="19207"/>
              <a:stretch/>
            </p:blipFill>
            <p:spPr bwMode="auto">
              <a:xfrm>
                <a:off x="12490571" y="4921569"/>
                <a:ext cx="473623" cy="466107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1" name="TextBox 90"/>
            <p:cNvSpPr txBox="1"/>
            <p:nvPr/>
          </p:nvSpPr>
          <p:spPr>
            <a:xfrm>
              <a:off x="4334580" y="5108277"/>
              <a:ext cx="3429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1"/>
                  </a:solidFill>
                </a:rPr>
                <a:t>  ЯНВАРЬ –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 </a:t>
              </a:r>
              <a:r>
                <a:rPr lang="ru-RU" sz="2400" b="1" dirty="0" smtClean="0">
                  <a:solidFill>
                    <a:schemeClr val="accent1"/>
                  </a:solidFill>
                </a:rPr>
                <a:t>ДЕКАБРЬ</a:t>
              </a:r>
            </a:p>
          </p:txBody>
        </p:sp>
      </p:grpSp>
      <p:pic>
        <p:nvPicPr>
          <p:cNvPr id="3102" name="Picture 30" descr="https://t2.ftcdn.net/jpg/00/44/21/41/400_F_44214115_NZaxyd9c7x9JeCtlYXlG3wrxJtdDOUWc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917" b="66000"/>
          <a:stretch/>
        </p:blipFill>
        <p:spPr bwMode="auto">
          <a:xfrm>
            <a:off x="9019857" y="1441293"/>
            <a:ext cx="2508520" cy="1979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4" descr="https://az545221.vo.msecnd.net/skype-faq-media/faq_content/skype/screenshots/fa12106/fa12106_d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5" t="24086" r="77701" b="19207"/>
          <a:stretch/>
        </p:blipFill>
        <p:spPr bwMode="auto">
          <a:xfrm>
            <a:off x="6617761" y="2057533"/>
            <a:ext cx="414000" cy="40743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4" descr="https://az545221.vo.msecnd.net/skype-faq-media/faq_content/skype/screenshots/fa12106/fa12106_d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5" t="24086" r="77701" b="19207"/>
          <a:stretch/>
        </p:blipFill>
        <p:spPr bwMode="auto">
          <a:xfrm>
            <a:off x="6947706" y="3397912"/>
            <a:ext cx="414000" cy="40743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4" descr="https://az545221.vo.msecnd.net/skype-faq-media/faq_content/skype/screenshots/fa12106/fa12106_d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5" t="24086" r="77701" b="19207"/>
          <a:stretch/>
        </p:blipFill>
        <p:spPr bwMode="auto">
          <a:xfrm>
            <a:off x="5914442" y="4209735"/>
            <a:ext cx="414000" cy="40743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Группа 42"/>
          <p:cNvGrpSpPr/>
          <p:nvPr/>
        </p:nvGrpSpPr>
        <p:grpSpPr>
          <a:xfrm>
            <a:off x="9403931" y="3362882"/>
            <a:ext cx="1826886" cy="1422024"/>
            <a:chOff x="9408217" y="3392974"/>
            <a:chExt cx="1826886" cy="1422024"/>
          </a:xfrm>
        </p:grpSpPr>
        <p:pic>
          <p:nvPicPr>
            <p:cNvPr id="3106" name="Picture 34" descr="http://s1.iconbird.com/ico/2014/1/613/w512h5121390849438positivedynamic512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408217" y="3417923"/>
              <a:ext cx="1397075" cy="13970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Прямоугольник 40"/>
            <p:cNvSpPr/>
            <p:nvPr/>
          </p:nvSpPr>
          <p:spPr>
            <a:xfrm>
              <a:off x="10306051" y="3392974"/>
              <a:ext cx="929052" cy="562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Picture 34" descr="http://s1.iconbird.com/ico/2014/1/613/w512h5121390849438positivedynamic512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4423" b="61325"/>
            <a:stretch/>
          </p:blipFill>
          <p:spPr bwMode="auto">
            <a:xfrm rot="5400000">
              <a:off x="10327702" y="3436579"/>
              <a:ext cx="497026" cy="5403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" name="Прямоугольник 103"/>
          <p:cNvSpPr/>
          <p:nvPr/>
        </p:nvSpPr>
        <p:spPr>
          <a:xfrm>
            <a:off x="5361457" y="2910945"/>
            <a:ext cx="1519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2016 г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1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/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БЕЗОПАСНЫЙ</a:t>
                      </a:r>
                      <a:r>
                        <a:rPr lang="ru-RU" sz="1900" i="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ДАГЕСТАН</a:t>
                      </a:r>
                      <a:endParaRPr lang="ru-RU" sz="19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DEAC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Противодействие незаконному обороту наркотиков</a:t>
                      </a:r>
                    </a:p>
                  </a:txBody>
                  <a:tcPr anchor="ctr">
                    <a:solidFill>
                      <a:srgbClr val="C05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</a:p>
                  </a:txBody>
                  <a:tcPr anchor="ctr">
                    <a:solidFill>
                      <a:srgbClr val="DEAC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00012" y="4137536"/>
            <a:ext cx="4013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Проведение всероссийской антинаркотической акции</a:t>
            </a:r>
          </a:p>
          <a:p>
            <a:pPr algn="ctr"/>
            <a:r>
              <a:rPr lang="ru-RU" dirty="0" smtClean="0"/>
              <a:t>«</a:t>
            </a:r>
            <a:r>
              <a:rPr lang="ru-RU" b="1" dirty="0" smtClean="0"/>
              <a:t>Сообщи, где торгуют смертью</a:t>
            </a:r>
            <a:r>
              <a:rPr lang="ru-RU" dirty="0" smtClean="0"/>
              <a:t>»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 привлечением волонтеров </a:t>
            </a:r>
          </a:p>
          <a:p>
            <a:pPr algn="ctr"/>
            <a:r>
              <a:rPr lang="ru-RU" dirty="0" smtClean="0"/>
              <a:t>из школ района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464675" y="4276034"/>
            <a:ext cx="3048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ctr"/>
            <a:r>
              <a:rPr lang="ru-RU" dirty="0" smtClean="0"/>
              <a:t>Снижение уровня наркомании в районе</a:t>
            </a:r>
          </a:p>
          <a:p>
            <a:pPr marL="271463" indent="-271463" algn="ctr"/>
            <a:r>
              <a:rPr lang="ru-RU" dirty="0"/>
              <a:t>п</a:t>
            </a:r>
            <a:r>
              <a:rPr lang="ru-RU" dirty="0" smtClean="0"/>
              <a:t>о сравнению с 2015 годом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4275864" y="5153199"/>
            <a:ext cx="342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  МАРТ,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</a:rPr>
              <a:t>НОЯБРЬ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1969245006"/>
              </p:ext>
            </p:extLst>
          </p:nvPr>
        </p:nvGraphicFramePr>
        <p:xfrm>
          <a:off x="4464727" y="1891479"/>
          <a:ext cx="3999948" cy="222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publicdomainvectors.org/photos/molumen_phone_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3" y="1836392"/>
            <a:ext cx="2173924" cy="2173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mvd56-261.ru/userfiles/news/702_skazhi_narkotikam__ne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44" t="1316" r="9223"/>
          <a:stretch/>
        </p:blipFill>
        <p:spPr bwMode="auto">
          <a:xfrm>
            <a:off x="8816937" y="1761911"/>
            <a:ext cx="2344092" cy="2322886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12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2266533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ОБЕЛЕНИЕ ЭКОНОМИКИ</a:t>
                      </a:r>
                      <a:endParaRPr lang="ru-RU" sz="20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3A7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Актуализация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сведений о предпринимателях </a:t>
                      </a:r>
                    </a:p>
                  </a:txBody>
                  <a:tcPr anchor="ctr">
                    <a:solidFill>
                      <a:srgbClr val="E74C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  <a:endParaRPr lang="ru-RU" sz="1400" baseline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3A7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Диаграмма 14"/>
          <p:cNvGraphicFramePr/>
          <p:nvPr>
            <p:extLst/>
          </p:nvPr>
        </p:nvGraphicFramePr>
        <p:xfrm>
          <a:off x="3873556" y="1950626"/>
          <a:ext cx="4278171" cy="260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86990" y="4531479"/>
            <a:ext cx="389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Поквартальный план увеличения </a:t>
            </a:r>
          </a:p>
          <a:p>
            <a:pPr algn="ctr"/>
            <a:r>
              <a:rPr lang="ru-RU" dirty="0" smtClean="0"/>
              <a:t>поступлений от налогоплательщиков, применяющих специальные налоговые режимы, в 3,1 млн. руб.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712868" y="4584382"/>
            <a:ext cx="3080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Увеличение поступлений от налогоплательщиков, применяющих специальные налоговые режимы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8284" y="4307383"/>
            <a:ext cx="3922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Выявление и постановка на налоговый учет лиц, осуществляющих предпринимательскую деятельность без соответствующей регистрации в налоговых органах 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9041625" y="1816768"/>
            <a:ext cx="2422570" cy="2310141"/>
            <a:chOff x="8776908" y="911905"/>
            <a:chExt cx="3436065" cy="3276601"/>
          </a:xfrm>
        </p:grpSpPr>
        <p:pic>
          <p:nvPicPr>
            <p:cNvPr id="27" name="Picture 14" descr="http://cnchobby.ru/wp-content/uploads/2012/10/RublBW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6373" y="911905"/>
              <a:ext cx="3276600" cy="32766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9644821" y="1378857"/>
              <a:ext cx="973792" cy="1866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394295" y="3018939"/>
              <a:ext cx="2053066" cy="453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36374" y="1378857"/>
              <a:ext cx="2668694" cy="1718789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5000" spc="-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gerian" panose="04020705040A02060702" pitchFamily="82" charset="0"/>
                  <a:cs typeface="Andalus" panose="02020603050405020304" pitchFamily="18" charset="-78"/>
                </a:rPr>
                <a:t>3</a:t>
              </a:r>
              <a:r>
                <a:rPr lang="en-US" sz="5000" spc="-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gerian" panose="04020705040A02060702" pitchFamily="82" charset="0"/>
                  <a:cs typeface="Andalus" panose="02020603050405020304" pitchFamily="18" charset="-78"/>
                </a:rPr>
                <a:t>,</a:t>
              </a:r>
              <a:r>
                <a:rPr lang="ru-RU" sz="5000" spc="-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gerian" panose="04020705040A02060702" pitchFamily="82" charset="0"/>
                  <a:cs typeface="Andalus" panose="02020603050405020304" pitchFamily="18" charset="-78"/>
                </a:rPr>
                <a:t>1</a:t>
              </a:r>
              <a:endParaRPr lang="ru-RU" sz="5000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ndalus" panose="02020603050405020304" pitchFamily="18" charset="-7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76908" y="2531107"/>
              <a:ext cx="3391500" cy="1104936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lgerian" panose="04020705040A02060702" pitchFamily="82" charset="0"/>
                  <a:cs typeface="Andalus" panose="02020603050405020304" pitchFamily="18" charset="-78"/>
                </a:rPr>
                <a:t>млн. руб</a:t>
              </a:r>
              <a:endParaRPr lang="ru-R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ndalus" panose="02020603050405020304" pitchFamily="18" charset="-78"/>
              </a:endParaRPr>
            </a:p>
          </p:txBody>
        </p:sp>
      </p:grpSp>
      <p:pic>
        <p:nvPicPr>
          <p:cNvPr id="1036" name="Picture 12" descr="http://static.wixstatic.com/media/ae1317_abf31d254dea420a910fc520b31981f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9" y="1881020"/>
            <a:ext cx="2482015" cy="2482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51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8991643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ТОЧКИ РОСТА</a:t>
                      </a:r>
                      <a:endParaRPr lang="ru-RU" sz="2000" i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3B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Создание инвестиционных площадок</a:t>
                      </a:r>
                    </a:p>
                  </a:txBody>
                  <a:tcPr anchor="ctr">
                    <a:solidFill>
                      <a:srgbClr val="EB8C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  <a:endParaRPr lang="ru-RU" sz="1400" baseline="0" dirty="0" smtClean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3B79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://indpark.ru/images/icon_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67" y="1516804"/>
            <a:ext cx="1538142" cy="143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515" y="3117273"/>
            <a:ext cx="3148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Разработать генеральные планы всех 42 сельских поселений Хасавюртовского района  РД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24826" y="3124458"/>
            <a:ext cx="30415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Подготовка необходимой конкурсной документации, включая технические задания, объявление открытых конкурсов и заключение контрактов на разработку генеральных планов сельских поселений Хасавюртовского района РД.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Завершение и утверждение генпланов сельских поселений </a:t>
            </a:r>
            <a:endParaRPr lang="ru-RU" sz="1600" dirty="0"/>
          </a:p>
        </p:txBody>
      </p:sp>
      <p:pic>
        <p:nvPicPr>
          <p:cNvPr id="2054" name="Picture 6" descr="article, blog, content, document, news, note, shee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994" y="173320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22"/>
          <p:cNvSpPr/>
          <p:nvPr/>
        </p:nvSpPr>
        <p:spPr>
          <a:xfrm>
            <a:off x="4038118" y="2448220"/>
            <a:ext cx="3923135" cy="216905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261798" y="3348084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--   ДЕКАБРЬ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9316" y="3117250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2016</a:t>
            </a:r>
            <a:endParaRPr lang="ru-RU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2879" y="3357545"/>
            <a:ext cx="114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ЯНВАРЬ --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82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0818875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НОВАЯ ИНДУСТРИАЛИЗАЦИЯ</a:t>
                      </a:r>
                      <a:endParaRPr lang="ru-RU" sz="1900" i="1" dirty="0">
                        <a:ln w="190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FE9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n w="9525"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Увеличение промышленного производства</a:t>
                      </a:r>
                    </a:p>
                  </a:txBody>
                  <a:tcPr anchor="ctr">
                    <a:solidFill>
                      <a:srgbClr val="FFD7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 w="9525"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  <a:endParaRPr lang="ru-RU" sz="1400" baseline="0" dirty="0" smtClean="0">
                        <a:ln w="952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n w="9525"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  <a:endParaRPr lang="ru-RU" sz="1400" dirty="0">
                        <a:ln w="9525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FE99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http://us.123rf.com/450wm/kritchanut/kritchanut1309/kritchanut130900019/22201212-%D0%A0%D1%83%D0%BA%D0%BE%D0%BF%D0%BE%D0%B6%D0%B0%D1%82%D0%B8%D0%B5-%D0%B2%D0%B5%D0%BA%D1%82%D0%BE%D1%80-%D0%B8%D0%BA%D0%BE%D0%BD%D0%B0---%D0%BA%D0%BE%D0%BD%D1%86%D0%B5%D0%BF%D1%86%D0%B8%D1%8F-%D0%B1%D0%B8%D0%B7%D0%BD%D0%B5%D1%81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15" y="2738160"/>
            <a:ext cx="980476" cy="980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2.iconfinder.com/data/icons/windows-8-metro-style/256/facto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134" y="1974273"/>
            <a:ext cx="2043546" cy="2043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8553" y="4551218"/>
            <a:ext cx="2362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Оказание содействия промышленным предприятиям в вопросах размещения муниципальных заказов</a:t>
            </a:r>
            <a:endParaRPr lang="ru-RU" sz="1600" dirty="0"/>
          </a:p>
        </p:txBody>
      </p:sp>
      <p:pic>
        <p:nvPicPr>
          <p:cNvPr id="4106" name="Picture 10" descr="http://st.depositphotos.com/1107614/1574/v/950/depositphotos_15748871-Industrial-building-factory-and-power-plant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291" b="67926"/>
          <a:stretch/>
        </p:blipFill>
        <p:spPr bwMode="auto">
          <a:xfrm>
            <a:off x="1326049" y="1753565"/>
            <a:ext cx="639988" cy="690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st.depositphotos.com/1107614/1574/v/950/depositphotos_15748871-Industrial-building-factory-and-power-plant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39" t="35186" r="38703" b="33730"/>
          <a:stretch/>
        </p:blipFill>
        <p:spPr bwMode="auto">
          <a:xfrm>
            <a:off x="543421" y="2859152"/>
            <a:ext cx="481978" cy="630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st.depositphotos.com/1107614/1574/v/950/depositphotos_15748871-Industrial-building-factory-and-power-plant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665" t="307" r="71161" b="68084"/>
          <a:stretch/>
        </p:blipFill>
        <p:spPr bwMode="auto">
          <a:xfrm>
            <a:off x="2571750" y="1771650"/>
            <a:ext cx="788739" cy="817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 flipH="1" flipV="1">
            <a:off x="1779019" y="2470676"/>
            <a:ext cx="121753" cy="3375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1105927" y="3274129"/>
            <a:ext cx="445770" cy="2818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1770693" y="3566346"/>
            <a:ext cx="130079" cy="28228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2420512" y="3495016"/>
            <a:ext cx="307580" cy="2124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2365673" y="2576946"/>
            <a:ext cx="322686" cy="31978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0" descr="http://st.depositphotos.com/1107614/1574/v/950/depositphotos_15748871-Industrial-building-factory-and-power-plant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291" b="67926"/>
          <a:stretch/>
        </p:blipFill>
        <p:spPr bwMode="auto">
          <a:xfrm>
            <a:off x="2722240" y="3318710"/>
            <a:ext cx="677471" cy="731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st.depositphotos.com/1107614/1574/v/950/depositphotos_15748871-Industrial-building-factory-and-power-plant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027" t="69110" r="39743" b="2781"/>
          <a:stretch/>
        </p:blipFill>
        <p:spPr bwMode="auto">
          <a:xfrm>
            <a:off x="1195595" y="3650935"/>
            <a:ext cx="547103" cy="661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8677681" y="4366551"/>
            <a:ext cx="32004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Увеличение объемов муниципальных заказов, размещаемых на промышленных предприятиях </a:t>
            </a:r>
            <a:r>
              <a:rPr lang="ru-RU" sz="3200" b="1" dirty="0" smtClean="0">
                <a:solidFill>
                  <a:schemeClr val="accent1"/>
                </a:solidFill>
              </a:rPr>
              <a:t>в 1,2 раза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50000" y="5184000"/>
            <a:ext cx="269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ЯНВАРЬ - ДЕКАБРЬ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58" y="1830906"/>
            <a:ext cx="2477986" cy="247798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="" xmlns:p14="http://schemas.microsoft.com/office/powerpoint/2010/main" val="41899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95" y="1774802"/>
            <a:ext cx="2662908" cy="267544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030" name="Picture 6" descr="http://st2.depositphotos.com/1951045/5280/v/950/depositphotos_52805293-Furniture-Ic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20" t="50337" r="54486" b="32240"/>
          <a:stretch/>
        </p:blipFill>
        <p:spPr bwMode="auto">
          <a:xfrm>
            <a:off x="2089050" y="1956538"/>
            <a:ext cx="797441" cy="914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0748176"/>
              </p:ext>
            </p:extLst>
          </p:nvPr>
        </p:nvGraphicFramePr>
        <p:xfrm>
          <a:off x="0" y="-20238"/>
          <a:ext cx="12192000" cy="805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НОВАЯ ИНДУСТРИАЛИЗАЦИЯ</a:t>
                      </a:r>
                      <a:endParaRPr lang="ru-RU" sz="1900" i="1" dirty="0">
                        <a:ln w="1905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FE9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Увеличение промышленного производства</a:t>
                      </a:r>
                    </a:p>
                  </a:txBody>
                  <a:tcPr anchor="ctr">
                    <a:solidFill>
                      <a:srgbClr val="FFD7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  <a:endParaRPr lang="ru-RU" sz="1400" baseline="0" dirty="0" smtClean="0">
                        <a:ln w="1905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  <a:endParaRPr lang="ru-RU" sz="1400" dirty="0">
                        <a:ln w="1905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FFE99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2772" y="4257471"/>
            <a:ext cx="3136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Организовать на территории Хасавюртовского района производства</a:t>
            </a:r>
            <a:endParaRPr lang="en-US" sz="1600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/>
              <a:t>Тротуарной плитки,</a:t>
            </a:r>
            <a:endParaRPr lang="en-US" sz="1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/>
              <a:t>шлакоблоков,</a:t>
            </a:r>
            <a:endParaRPr lang="en-US" sz="1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/>
              <a:t>муки,</a:t>
            </a:r>
            <a:endParaRPr lang="en-US" sz="1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/>
              <a:t>комбикормов.</a:t>
            </a:r>
            <a:endParaRPr lang="ru-RU" sz="1600" dirty="0"/>
          </a:p>
        </p:txBody>
      </p:sp>
      <p:sp>
        <p:nvSpPr>
          <p:cNvPr id="4" name="Овал 3"/>
          <p:cNvSpPr/>
          <p:nvPr/>
        </p:nvSpPr>
        <p:spPr>
          <a:xfrm>
            <a:off x="624382" y="1478108"/>
            <a:ext cx="2659799" cy="265979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4"/>
          </p:cNvCxnSpPr>
          <p:nvPr/>
        </p:nvCxnSpPr>
        <p:spPr>
          <a:xfrm rot="16200000" flipH="1">
            <a:off x="624382" y="2808007"/>
            <a:ext cx="2659799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6"/>
            <a:endCxn id="4" idx="2"/>
          </p:cNvCxnSpPr>
          <p:nvPr/>
        </p:nvCxnSpPr>
        <p:spPr>
          <a:xfrm flipH="1">
            <a:off x="624382" y="2808008"/>
            <a:ext cx="2659799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lean, cleaning, dirt, glass, wash, window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98" y="2083981"/>
            <a:ext cx="684597" cy="684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s2.freepik.com/free-photo/electric-sewing-machine_318-431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50" y="3081354"/>
            <a:ext cx="750264" cy="750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olymer.td-chaz.ru/photo/resh-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21" t="49510" r="49781" b="5472"/>
          <a:stretch/>
        </p:blipFill>
        <p:spPr bwMode="auto">
          <a:xfrm>
            <a:off x="1062238" y="2978994"/>
            <a:ext cx="761924" cy="858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t2.depositphotos.com/1010146/6056/v/110/depositphotos_60567643-Opening-ribbon-ic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56" y="2270720"/>
            <a:ext cx="1843122" cy="1621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8767394" y="4321592"/>
            <a:ext cx="2826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Начало производства (выпуска продукции):</a:t>
            </a:r>
          </a:p>
          <a:p>
            <a:pPr algn="ctr"/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507691" y="2403980"/>
            <a:ext cx="1406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МАЙ – </a:t>
            </a:r>
          </a:p>
          <a:p>
            <a:r>
              <a:rPr lang="ru-RU" sz="2400" b="1" dirty="0" smtClean="0">
                <a:solidFill>
                  <a:schemeClr val="accent1"/>
                </a:solidFill>
              </a:rPr>
              <a:t>ДЕКАБРЬ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67800" y="4837837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/>
              <a:t>Тротуарной плитки,</a:t>
            </a:r>
            <a:endParaRPr lang="en-US" sz="1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/>
              <a:t>шлакоблоков,</a:t>
            </a:r>
            <a:endParaRPr lang="en-US" sz="1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/>
              <a:t>муки,</a:t>
            </a:r>
            <a:endParaRPr lang="en-US" sz="16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 smtClean="0"/>
              <a:t>комбикормов.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9533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8183668"/>
              </p:ext>
            </p:extLst>
          </p:nvPr>
        </p:nvGraphicFramePr>
        <p:xfrm>
          <a:off x="0" y="-20238"/>
          <a:ext cx="12192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Эффективное</a:t>
                      </a:r>
                      <a:r>
                        <a:rPr lang="ru-RU" sz="1900" i="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 государственное управление</a:t>
                      </a:r>
                      <a:endParaRPr lang="ru-RU" sz="1900" i="1" dirty="0">
                        <a:ln w="1905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Проведение эффективной кадровой политики</a:t>
                      </a:r>
                    </a:p>
                  </a:txBody>
                  <a:tcPr anchor="ctr">
                    <a:solidFill>
                      <a:srgbClr val="B9E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Администрация Главы и Правительства РД</a:t>
                      </a: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56788" y="4260516"/>
            <a:ext cx="3785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Заключение договоров между МО «Хасавюртовский район» и учреждениями высшего профессионального образования на оказание образовательных услуг по дополнительному профессиональному образованию муниципальных служащих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3884" y="4260516"/>
            <a:ext cx="3356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Организация работы по повышению квалификации и профессиональной переподготовке муниципальных служащих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78" y="1926777"/>
            <a:ext cx="1683327" cy="168332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65" y="2045305"/>
            <a:ext cx="1564799" cy="15647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graphicFrame>
        <p:nvGraphicFramePr>
          <p:cNvPr id="13" name="Схема 12"/>
          <p:cNvGraphicFramePr/>
          <p:nvPr>
            <p:extLst/>
          </p:nvPr>
        </p:nvGraphicFramePr>
        <p:xfrm>
          <a:off x="3397515" y="1609344"/>
          <a:ext cx="5514837" cy="2651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50000" y="5184000"/>
            <a:ext cx="2558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ЯНВАРЬ - НОЯБРЬ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8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0" y="6499860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ЯНВАРЬ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ФЕВРАЛЬ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МАРТ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АПРЕЛЬ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МАЙ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ИЮНЬ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ИЮЛЬ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АВГУСТ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СЕНТЯБРЬ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ОКТЯБРЬ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НОЯБРЬ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rebuchet MS" panose="020B0603020202020204" pitchFamily="34" charset="0"/>
                        </a:rPr>
                        <a:t>ДЕКАБРЬ</a:t>
                      </a:r>
                      <a:endParaRPr lang="ru-RU" sz="1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5349172"/>
              </p:ext>
            </p:extLst>
          </p:nvPr>
        </p:nvGraphicFramePr>
        <p:xfrm>
          <a:off x="0" y="-20238"/>
          <a:ext cx="12192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/>
                <a:gridCol w="4421632"/>
                <a:gridCol w="4011168"/>
              </a:tblGrid>
              <a:tr h="805049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Эффективное</a:t>
                      </a:r>
                      <a:r>
                        <a:rPr lang="ru-RU" sz="1900" i="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 государственное управление</a:t>
                      </a:r>
                      <a:endParaRPr lang="ru-RU" sz="1900" i="1" dirty="0">
                        <a:ln w="1905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Проведение эффективной кадровой политики</a:t>
                      </a:r>
                    </a:p>
                  </a:txBody>
                  <a:tcPr anchor="ctr">
                    <a:solidFill>
                      <a:srgbClr val="B9EB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Исполнители: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Администрация МО «Хасавюртовский район»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n w="1905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rebuchet MS" panose="020B0603020202020204" pitchFamily="34" charset="0"/>
                        </a:rPr>
                        <a:t>Администрация Главы и Правительства РД</a:t>
                      </a:r>
                    </a:p>
                  </a:txBody>
                  <a:tcPr anchor="ctr">
                    <a:solidFill>
                      <a:srgbClr val="E3F7B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/>
          </p:nvPr>
        </p:nvGraphicFramePr>
        <p:xfrm>
          <a:off x="0" y="1075075"/>
          <a:ext cx="1219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МЕРОПРИЯТИЕ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ГРАФИК РЕАЛИЗАЦИИ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ОЖИДАЕМЫЙ РЕЗУЛЬТАТ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56786" y="4583680"/>
            <a:ext cx="378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Повышение престижа муниципальной службы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268" y="4583680"/>
            <a:ext cx="3356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Проведение в образовательных учреждениях Хасавюртовского района открытых уроков с участием муниципальных служащих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32" y="1926777"/>
            <a:ext cx="1688867" cy="16888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29" y="1926777"/>
            <a:ext cx="1688867" cy="16888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2719514098"/>
              </p:ext>
            </p:extLst>
          </p:nvPr>
        </p:nvGraphicFramePr>
        <p:xfrm>
          <a:off x="3305175" y="1517072"/>
          <a:ext cx="5353050" cy="3066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36186" y="4676014"/>
            <a:ext cx="2316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АПРЕЛЬ - ИЮНЬ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68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</TotalTime>
  <Words>2179</Words>
  <Application>Microsoft Office PowerPoint</Application>
  <PresentationFormat>Произвольный</PresentationFormat>
  <Paragraphs>841</Paragraphs>
  <Slides>31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Сабир М. Сабиров</dc:creator>
  <cp:lastModifiedBy>User</cp:lastModifiedBy>
  <cp:revision>268</cp:revision>
  <cp:lastPrinted>2015-05-26T15:06:17Z</cp:lastPrinted>
  <dcterms:created xsi:type="dcterms:W3CDTF">2015-05-24T14:53:50Z</dcterms:created>
  <dcterms:modified xsi:type="dcterms:W3CDTF">2015-10-15T05:34:04Z</dcterms:modified>
</cp:coreProperties>
</file>