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67" r:id="rId2"/>
    <p:sldId id="268" r:id="rId3"/>
    <p:sldId id="371" r:id="rId4"/>
    <p:sldId id="414" r:id="rId5"/>
    <p:sldId id="384" r:id="rId6"/>
    <p:sldId id="416" r:id="rId7"/>
    <p:sldId id="421" r:id="rId8"/>
    <p:sldId id="422" r:id="rId9"/>
    <p:sldId id="417" r:id="rId10"/>
    <p:sldId id="391" r:id="rId11"/>
    <p:sldId id="419" r:id="rId12"/>
    <p:sldId id="420" r:id="rId13"/>
    <p:sldId id="415" r:id="rId14"/>
    <p:sldId id="418" r:id="rId15"/>
    <p:sldId id="374" r:id="rId16"/>
    <p:sldId id="395" r:id="rId17"/>
    <p:sldId id="334" r:id="rId1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69D813F9-F28E-0C44-A346-DEC14CF922E5}">
          <p14:sldIdLst>
            <p14:sldId id="267"/>
            <p14:sldId id="268"/>
            <p14:sldId id="371"/>
            <p14:sldId id="414"/>
            <p14:sldId id="384"/>
            <p14:sldId id="416"/>
            <p14:sldId id="421"/>
            <p14:sldId id="422"/>
            <p14:sldId id="417"/>
            <p14:sldId id="391"/>
            <p14:sldId id="419"/>
            <p14:sldId id="420"/>
            <p14:sldId id="415"/>
            <p14:sldId id="418"/>
            <p14:sldId id="374"/>
            <p14:sldId id="395"/>
            <p14:sldId id="334"/>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Экономика" initials="Э" lastIdx="2" clrIdx="0">
    <p:extLst>
      <p:ext uri="{19B8F6BF-5375-455C-9EA6-DF929625EA0E}">
        <p15:presenceInfo xmlns:p15="http://schemas.microsoft.com/office/powerpoint/2012/main" userId="Экономика"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56A0"/>
    <a:srgbClr val="4A4B7C"/>
    <a:srgbClr val="4756A0"/>
    <a:srgbClr val="D1D1D1"/>
    <a:srgbClr val="B1C1E4"/>
    <a:srgbClr val="B9B9B9"/>
    <a:srgbClr val="F1F1F1"/>
    <a:srgbClr val="A6A6A6"/>
    <a:srgbClr val="595959"/>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19"/>
  </p:normalViewPr>
  <p:slideViewPr>
    <p:cSldViewPr snapToGrid="0">
      <p:cViewPr varScale="1">
        <p:scale>
          <a:sx n="112" d="100"/>
          <a:sy n="112" d="100"/>
        </p:scale>
        <p:origin x="1356" y="11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20621387412206"/>
          <c:y val="9.0156754660335875E-2"/>
          <c:w val="0.41854047734500277"/>
          <c:h val="0.82922794890491158"/>
        </c:manualLayout>
      </c:layout>
      <c:barChart>
        <c:barDir val="bar"/>
        <c:grouping val="clustered"/>
        <c:varyColors val="0"/>
        <c:ser>
          <c:idx val="0"/>
          <c:order val="0"/>
          <c:tx>
            <c:strRef>
              <c:f>Лист1!$B$1</c:f>
              <c:strCache>
                <c:ptCount val="1"/>
                <c:pt idx="0">
                  <c:v>Ряд 1</c:v>
                </c:pt>
              </c:strCache>
            </c:strRef>
          </c:tx>
          <c:spPr>
            <a:solidFill>
              <a:srgbClr val="4756A0"/>
            </a:solidFill>
            <a:ln>
              <a:noFill/>
            </a:ln>
            <a:effectLst>
              <a:softEdge rad="0"/>
            </a:effectLst>
          </c:spPr>
          <c:invertIfNegative val="0"/>
          <c:dPt>
            <c:idx val="0"/>
            <c:invertIfNegative val="0"/>
            <c:bubble3D val="0"/>
            <c:spPr>
              <a:solidFill>
                <a:srgbClr val="B1C1E4"/>
              </a:solidFill>
              <a:ln>
                <a:noFill/>
              </a:ln>
              <a:effectLst>
                <a:softEdge rad="0"/>
              </a:effectLst>
            </c:spPr>
            <c:extLst xmlns:c16r2="http://schemas.microsoft.com/office/drawing/2015/06/chart">
              <c:ext xmlns:c16="http://schemas.microsoft.com/office/drawing/2014/chart" uri="{C3380CC4-5D6E-409C-BE32-E72D297353CC}">
                <c16:uniqueId val="{00000001-74CC-7149-9EE5-F5E81176CC68}"/>
              </c:ext>
            </c:extLst>
          </c:dPt>
          <c:dPt>
            <c:idx val="1"/>
            <c:invertIfNegative val="0"/>
            <c:bubble3D val="0"/>
            <c:spPr>
              <a:solidFill>
                <a:srgbClr val="B1C1E4"/>
              </a:solidFill>
              <a:ln>
                <a:noFill/>
              </a:ln>
              <a:effectLst>
                <a:softEdge rad="0"/>
              </a:effectLst>
            </c:spPr>
            <c:extLst xmlns:c16r2="http://schemas.microsoft.com/office/drawing/2015/06/chart">
              <c:ext xmlns:c16="http://schemas.microsoft.com/office/drawing/2014/chart" uri="{C3380CC4-5D6E-409C-BE32-E72D297353CC}">
                <c16:uniqueId val="{00000003-74CC-7149-9EE5-F5E81176CC68}"/>
              </c:ext>
            </c:extLst>
          </c:dPt>
          <c:dPt>
            <c:idx val="2"/>
            <c:invertIfNegative val="0"/>
            <c:bubble3D val="0"/>
            <c:spPr>
              <a:solidFill>
                <a:srgbClr val="4756A0"/>
              </a:solidFill>
              <a:ln>
                <a:noFill/>
              </a:ln>
              <a:effectLst>
                <a:softEdge rad="0"/>
              </a:effectLst>
            </c:spPr>
            <c:extLst xmlns:c16r2="http://schemas.microsoft.com/office/drawing/2015/06/chart">
              <c:ext xmlns:c16="http://schemas.microsoft.com/office/drawing/2014/chart" uri="{C3380CC4-5D6E-409C-BE32-E72D297353CC}">
                <c16:uniqueId val="{00000005-74CC-7149-9EE5-F5E81176CC68}"/>
              </c:ext>
            </c:extLst>
          </c:dPt>
          <c:dLbls>
            <c:dLbl>
              <c:idx val="0"/>
              <c:tx>
                <c:rich>
                  <a:bodyPr/>
                  <a:lstStyle/>
                  <a:p>
                    <a:r>
                      <a:rPr lang="en-US" smtClean="0"/>
                      <a:t>30</a:t>
                    </a:r>
                    <a:r>
                      <a:rPr lang="en-US" baseline="0" smtClean="0"/>
                      <a:t> 000</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36</a:t>
                    </a:r>
                    <a:r>
                      <a:rPr lang="en-US" baseline="0" smtClean="0"/>
                      <a:t> 000</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46 660</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clip" horzOverflow="clip" vert="horz" wrap="square" lIns="38100" tIns="19050" rIns="38100" bIns="19050" anchor="ctr" anchorCtr="1">
                <a:spAutoFit/>
              </a:bodyPr>
              <a:lstStyle/>
              <a:p>
                <a:pPr>
                  <a:defRPr sz="600" b="1" i="0" u="none" strike="noStrike" kern="1200" baseline="0">
                    <a:solidFill>
                      <a:srgbClr val="4756A0"/>
                    </a:solidFill>
                    <a:latin typeface="Arial Black" panose="020B0604020202020204" pitchFamily="34" charset="0"/>
                    <a:ea typeface="+mn-ea"/>
                    <a:cs typeface="Arial Black" panose="020B0604020202020204" pitchFamily="34"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малый и микро бизнес</c:v>
                </c:pt>
                <c:pt idx="1">
                  <c:v>средний бизес</c:v>
                </c:pt>
                <c:pt idx="2">
                  <c:v>крубный бизес</c:v>
                </c:pt>
              </c:strCache>
            </c:strRef>
          </c:cat>
          <c:val>
            <c:numRef>
              <c:f>Лист1!$B$2:$B$4</c:f>
              <c:numCache>
                <c:formatCode>#,##0\ [$₽-419]</c:formatCode>
                <c:ptCount val="3"/>
                <c:pt idx="0">
                  <c:v>33500</c:v>
                </c:pt>
                <c:pt idx="1">
                  <c:v>34475</c:v>
                </c:pt>
                <c:pt idx="2">
                  <c:v>42911</c:v>
                </c:pt>
              </c:numCache>
            </c:numRef>
          </c:val>
          <c:extLst xmlns:c16r2="http://schemas.microsoft.com/office/drawing/2015/06/chart">
            <c:ext xmlns:c16="http://schemas.microsoft.com/office/drawing/2014/chart" uri="{C3380CC4-5D6E-409C-BE32-E72D297353CC}">
              <c16:uniqueId val="{00000008-74CC-7149-9EE5-F5E81176CC68}"/>
            </c:ext>
          </c:extLst>
        </c:ser>
        <c:dLbls>
          <c:dLblPos val="outEnd"/>
          <c:showLegendKey val="0"/>
          <c:showVal val="1"/>
          <c:showCatName val="0"/>
          <c:showSerName val="0"/>
          <c:showPercent val="0"/>
          <c:showBubbleSize val="0"/>
        </c:dLbls>
        <c:gapWidth val="182"/>
        <c:axId val="57602624"/>
        <c:axId val="57606432"/>
      </c:barChart>
      <c:catAx>
        <c:axId val="57602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700" b="1" i="0" u="none" strike="noStrike" kern="1200" baseline="0">
                <a:solidFill>
                  <a:srgbClr val="4756A0"/>
                </a:solidFill>
                <a:latin typeface="Arial" panose="020B0604020202020204" pitchFamily="34" charset="0"/>
                <a:ea typeface="+mn-ea"/>
                <a:cs typeface="Arial" panose="020B0604020202020204" pitchFamily="34" charset="0"/>
              </a:defRPr>
            </a:pPr>
            <a:endParaRPr lang="ru-RU"/>
          </a:p>
        </c:txPr>
        <c:crossAx val="57606432"/>
        <c:crosses val="autoZero"/>
        <c:auto val="1"/>
        <c:lblAlgn val="ctr"/>
        <c:lblOffset val="100"/>
        <c:noMultiLvlLbl val="0"/>
      </c:catAx>
      <c:valAx>
        <c:axId val="57606432"/>
        <c:scaling>
          <c:orientation val="minMax"/>
        </c:scaling>
        <c:delete val="1"/>
        <c:axPos val="b"/>
        <c:numFmt formatCode="#,##0\ [$₽-419]" sourceLinked="1"/>
        <c:majorTickMark val="none"/>
        <c:minorTickMark val="none"/>
        <c:tickLblPos val="nextTo"/>
        <c:crossAx val="576026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
          <c:y val="9.0156754660335875E-2"/>
          <c:w val="0.5"/>
          <c:h val="0.82922794890491158"/>
        </c:manualLayout>
      </c:layout>
      <c:barChart>
        <c:barDir val="bar"/>
        <c:grouping val="clustered"/>
        <c:varyColors val="0"/>
        <c:ser>
          <c:idx val="0"/>
          <c:order val="0"/>
          <c:tx>
            <c:strRef>
              <c:f>Лист1!$B$1</c:f>
              <c:strCache>
                <c:ptCount val="1"/>
                <c:pt idx="0">
                  <c:v>Ряд 1</c:v>
                </c:pt>
              </c:strCache>
            </c:strRef>
          </c:tx>
          <c:spPr>
            <a:solidFill>
              <a:srgbClr val="B1C1E4"/>
            </a:solidFill>
            <a:ln>
              <a:noFill/>
            </a:ln>
            <a:effectLst/>
          </c:spPr>
          <c:invertIfNegative val="0"/>
          <c:dPt>
            <c:idx val="0"/>
            <c:invertIfNegative val="0"/>
            <c:bubble3D val="0"/>
            <c:spPr>
              <a:solidFill>
                <a:srgbClr val="B1C1E4"/>
              </a:solidFill>
              <a:ln>
                <a:noFill/>
              </a:ln>
              <a:effectLst/>
            </c:spPr>
            <c:extLst xmlns:c16r2="http://schemas.microsoft.com/office/drawing/2015/06/chart">
              <c:ext xmlns:c16="http://schemas.microsoft.com/office/drawing/2014/chart" uri="{C3380CC4-5D6E-409C-BE32-E72D297353CC}">
                <c16:uniqueId val="{00000001-6D2E-2D4B-B55A-631E22352E35}"/>
              </c:ext>
            </c:extLst>
          </c:dPt>
          <c:dPt>
            <c:idx val="1"/>
            <c:invertIfNegative val="0"/>
            <c:bubble3D val="0"/>
            <c:spPr>
              <a:solidFill>
                <a:srgbClr val="B1C1E4"/>
              </a:solidFill>
              <a:ln>
                <a:noFill/>
              </a:ln>
              <a:effectLst/>
            </c:spPr>
            <c:extLst xmlns:c16r2="http://schemas.microsoft.com/office/drawing/2015/06/chart">
              <c:ext xmlns:c16="http://schemas.microsoft.com/office/drawing/2014/chart" uri="{C3380CC4-5D6E-409C-BE32-E72D297353CC}">
                <c16:uniqueId val="{00000003-6D2E-2D4B-B55A-631E22352E35}"/>
              </c:ext>
            </c:extLst>
          </c:dPt>
          <c:dPt>
            <c:idx val="2"/>
            <c:invertIfNegative val="0"/>
            <c:bubble3D val="0"/>
            <c:spPr>
              <a:solidFill>
                <a:srgbClr val="B1C1E4"/>
              </a:solidFill>
              <a:ln>
                <a:noFill/>
              </a:ln>
              <a:effectLst/>
            </c:spPr>
            <c:extLst xmlns:c16r2="http://schemas.microsoft.com/office/drawing/2015/06/chart">
              <c:ext xmlns:c16="http://schemas.microsoft.com/office/drawing/2014/chart" uri="{C3380CC4-5D6E-409C-BE32-E72D297353CC}">
                <c16:uniqueId val="{00000005-6D2E-2D4B-B55A-631E22352E35}"/>
              </c:ext>
            </c:extLst>
          </c:dPt>
          <c:dPt>
            <c:idx val="3"/>
            <c:invertIfNegative val="0"/>
            <c:bubble3D val="0"/>
            <c:spPr>
              <a:solidFill>
                <a:srgbClr val="4756A0"/>
              </a:solidFill>
              <a:ln>
                <a:noFill/>
              </a:ln>
              <a:effectLst/>
            </c:spPr>
            <c:extLst xmlns:c16r2="http://schemas.microsoft.com/office/drawing/2015/06/chart">
              <c:ext xmlns:c16="http://schemas.microsoft.com/office/drawing/2014/chart" uri="{C3380CC4-5D6E-409C-BE32-E72D297353CC}">
                <c16:uniqueId val="{00000007-6D2E-2D4B-B55A-631E22352E35}"/>
              </c:ext>
            </c:extLst>
          </c:dPt>
          <c:dLbls>
            <c:dLbl>
              <c:idx val="2"/>
              <c:tx>
                <c:rich>
                  <a:bodyPr/>
                  <a:lstStyle/>
                  <a:p>
                    <a:r>
                      <a:rPr lang="en-US" smtClean="0"/>
                      <a:t>35 258</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
                  <c:y val="0"/>
                </c:manualLayout>
              </c:layout>
              <c:tx>
                <c:rich>
                  <a:bodyPr/>
                  <a:lstStyle/>
                  <a:p>
                    <a:r>
                      <a:rPr lang="en-US" smtClean="0"/>
                      <a:t>41 025</a:t>
                    </a:r>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D2E-2D4B-B55A-631E22352E35}"/>
                </c:ext>
                <c:ext xmlns:c15="http://schemas.microsoft.com/office/drawing/2012/chart" uri="{CE6537A1-D6FC-4f65-9D91-7224C49458BB}"/>
              </c:extLst>
            </c:dLbl>
            <c:spPr>
              <a:noFill/>
              <a:ln>
                <a:noFill/>
              </a:ln>
              <a:effectLst/>
            </c:spPr>
            <c:txPr>
              <a:bodyPr rot="0" spcFirstLastPara="1" vertOverflow="clip" horzOverflow="clip" vert="horz" wrap="square" lIns="38100" tIns="19050" rIns="38100" bIns="19050" anchor="ctr" anchorCtr="1">
                <a:spAutoFit/>
              </a:bodyPr>
              <a:lstStyle/>
              <a:p>
                <a:pPr>
                  <a:defRPr sz="600" b="1" i="0" u="none" strike="noStrike" kern="1200" baseline="0">
                    <a:solidFill>
                      <a:srgbClr val="4756A0"/>
                    </a:solidFill>
                    <a:latin typeface="Arial Black" panose="020B0604020202020204" pitchFamily="34" charset="0"/>
                    <a:ea typeface="+mn-ea"/>
                    <a:cs typeface="Arial Black" panose="020B0604020202020204" pitchFamily="34"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сельское, лесное хозяйство, охота </c:v>
                </c:pt>
                <c:pt idx="1">
                  <c:v>ос. управление. соцобеспечение, безопасность</c:v>
                </c:pt>
                <c:pt idx="2">
                  <c:v>обеспечение электрической энергией, газом и паром</c:v>
                </c:pt>
                <c:pt idx="3">
                  <c:v>обрабатывающее производство</c:v>
                </c:pt>
              </c:strCache>
            </c:strRef>
          </c:cat>
          <c:val>
            <c:numRef>
              <c:f>Лист1!$B$2:$B$5</c:f>
              <c:numCache>
                <c:formatCode>#,##0\ [$₽-419]</c:formatCode>
                <c:ptCount val="4"/>
                <c:pt idx="0">
                  <c:v>41025</c:v>
                </c:pt>
                <c:pt idx="1">
                  <c:v>47194</c:v>
                </c:pt>
                <c:pt idx="2">
                  <c:v>48586</c:v>
                </c:pt>
                <c:pt idx="3">
                  <c:v>49590</c:v>
                </c:pt>
              </c:numCache>
            </c:numRef>
          </c:val>
          <c:extLst xmlns:c16r2="http://schemas.microsoft.com/office/drawing/2015/06/chart">
            <c:ext xmlns:c16="http://schemas.microsoft.com/office/drawing/2014/chart" uri="{C3380CC4-5D6E-409C-BE32-E72D297353CC}">
              <c16:uniqueId val="{00000008-6D2E-2D4B-B55A-631E22352E35}"/>
            </c:ext>
          </c:extLst>
        </c:ser>
        <c:dLbls>
          <c:dLblPos val="outEnd"/>
          <c:showLegendKey val="0"/>
          <c:showVal val="1"/>
          <c:showCatName val="0"/>
          <c:showSerName val="0"/>
          <c:showPercent val="0"/>
          <c:showBubbleSize val="0"/>
        </c:dLbls>
        <c:gapWidth val="113"/>
        <c:overlap val="-18"/>
        <c:axId val="57599360"/>
        <c:axId val="57593376"/>
      </c:barChart>
      <c:catAx>
        <c:axId val="57599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700" b="1" i="0" u="none" strike="noStrike" kern="1200" baseline="0">
                <a:solidFill>
                  <a:srgbClr val="4756A0"/>
                </a:solidFill>
                <a:latin typeface="Arial" panose="020B0604020202020204" pitchFamily="34" charset="0"/>
                <a:ea typeface="+mn-ea"/>
                <a:cs typeface="Arial" panose="020B0604020202020204" pitchFamily="34" charset="0"/>
              </a:defRPr>
            </a:pPr>
            <a:endParaRPr lang="ru-RU"/>
          </a:p>
        </c:txPr>
        <c:crossAx val="57593376"/>
        <c:crosses val="autoZero"/>
        <c:auto val="1"/>
        <c:lblAlgn val="ctr"/>
        <c:lblOffset val="100"/>
        <c:noMultiLvlLbl val="0"/>
      </c:catAx>
      <c:valAx>
        <c:axId val="57593376"/>
        <c:scaling>
          <c:orientation val="minMax"/>
        </c:scaling>
        <c:delete val="1"/>
        <c:axPos val="b"/>
        <c:numFmt formatCode="#,##0\ [$₽-419]" sourceLinked="1"/>
        <c:majorTickMark val="none"/>
        <c:minorTickMark val="none"/>
        <c:tickLblPos val="nextTo"/>
        <c:crossAx val="575993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1"/>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ru-RU" sz="1400">
                <a:latin typeface="Arial" panose="020B0604020202020204" pitchFamily="34" charset="0"/>
                <a:cs typeface="Arial" panose="020B0604020202020204" pitchFamily="34" charset="0"/>
              </a:rPr>
              <a:t>Структура земельного фонда                                                                                  МО "Хасавюртовский район" (в тыс.га)</a:t>
            </a:r>
          </a:p>
        </c:rich>
      </c:tx>
      <c:layout>
        <c:manualLayout>
          <c:xMode val="edge"/>
          <c:yMode val="edge"/>
          <c:x val="0.18773619728629326"/>
          <c:y val="6.1224638186098225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8370765734820062E-2"/>
          <c:y val="0.2913534278780755"/>
          <c:w val="0.51707910186138395"/>
          <c:h val="0.70864657212192472"/>
        </c:manualLayout>
      </c:layout>
      <c:pie3DChart>
        <c:varyColors val="1"/>
        <c:ser>
          <c:idx val="0"/>
          <c:order val="0"/>
          <c:tx>
            <c:strRef>
              <c:f>Лист1!$B$1</c:f>
              <c:strCache>
                <c:ptCount val="1"/>
                <c:pt idx="0">
                  <c:v>Структура земельного фонда                              МО "Хасавюртовский район"</c:v>
                </c:pt>
              </c:strCache>
            </c:strRef>
          </c:tx>
          <c:dPt>
            <c:idx val="0"/>
            <c:bubble3D val="0"/>
            <c:spPr>
              <a:gradFill rotWithShape="1">
                <a:gsLst>
                  <a:gs pos="0">
                    <a:schemeClr val="accent1">
                      <a:tint val="50000"/>
                      <a:satMod val="103000"/>
                      <a:lumMod val="102000"/>
                      <a:tint val="94000"/>
                    </a:schemeClr>
                  </a:gs>
                  <a:gs pos="50000">
                    <a:schemeClr val="accent1">
                      <a:tint val="50000"/>
                      <a:satMod val="110000"/>
                      <a:lumMod val="100000"/>
                      <a:shade val="100000"/>
                    </a:schemeClr>
                  </a:gs>
                  <a:gs pos="100000">
                    <a:schemeClr val="accent1">
                      <a:tint val="5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1-822C-49BC-A605-F7C1875AF88F}"/>
              </c:ext>
            </c:extLst>
          </c:dPt>
          <c:dPt>
            <c:idx val="1"/>
            <c:bubble3D val="0"/>
            <c:spPr>
              <a:gradFill rotWithShape="1">
                <a:gsLst>
                  <a:gs pos="0">
                    <a:schemeClr val="accent1">
                      <a:tint val="70000"/>
                      <a:satMod val="103000"/>
                      <a:lumMod val="102000"/>
                      <a:tint val="94000"/>
                    </a:schemeClr>
                  </a:gs>
                  <a:gs pos="50000">
                    <a:schemeClr val="accent1">
                      <a:tint val="70000"/>
                      <a:satMod val="110000"/>
                      <a:lumMod val="100000"/>
                      <a:shade val="100000"/>
                    </a:schemeClr>
                  </a:gs>
                  <a:gs pos="100000">
                    <a:schemeClr val="accent1">
                      <a:tint val="7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3-822C-49BC-A605-F7C1875AF88F}"/>
              </c:ext>
            </c:extLst>
          </c:dPt>
          <c:dPt>
            <c:idx val="2"/>
            <c:bubble3D val="0"/>
            <c:spPr>
              <a:gradFill rotWithShape="1">
                <a:gsLst>
                  <a:gs pos="0">
                    <a:schemeClr val="accent1">
                      <a:tint val="90000"/>
                      <a:satMod val="103000"/>
                      <a:lumMod val="102000"/>
                      <a:tint val="94000"/>
                    </a:schemeClr>
                  </a:gs>
                  <a:gs pos="50000">
                    <a:schemeClr val="accent1">
                      <a:tint val="90000"/>
                      <a:satMod val="110000"/>
                      <a:lumMod val="100000"/>
                      <a:shade val="100000"/>
                    </a:schemeClr>
                  </a:gs>
                  <a:gs pos="100000">
                    <a:schemeClr val="accent1">
                      <a:tint val="9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5-822C-49BC-A605-F7C1875AF88F}"/>
              </c:ext>
            </c:extLst>
          </c:dPt>
          <c:dPt>
            <c:idx val="3"/>
            <c:bubble3D val="0"/>
            <c:spPr>
              <a:gradFill rotWithShape="1">
                <a:gsLst>
                  <a:gs pos="0">
                    <a:schemeClr val="accent1">
                      <a:shade val="90000"/>
                      <a:satMod val="103000"/>
                      <a:lumMod val="102000"/>
                      <a:tint val="94000"/>
                    </a:schemeClr>
                  </a:gs>
                  <a:gs pos="50000">
                    <a:schemeClr val="accent1">
                      <a:shade val="90000"/>
                      <a:satMod val="110000"/>
                      <a:lumMod val="100000"/>
                      <a:shade val="100000"/>
                    </a:schemeClr>
                  </a:gs>
                  <a:gs pos="100000">
                    <a:schemeClr val="accent1">
                      <a:shade val="9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7-822C-49BC-A605-F7C1875AF88F}"/>
              </c:ext>
            </c:extLst>
          </c:dPt>
          <c:dPt>
            <c:idx val="4"/>
            <c:bubble3D val="0"/>
            <c:spPr>
              <a:gradFill rotWithShape="1">
                <a:gsLst>
                  <a:gs pos="0">
                    <a:schemeClr val="accent1">
                      <a:shade val="70000"/>
                      <a:satMod val="103000"/>
                      <a:lumMod val="102000"/>
                      <a:tint val="94000"/>
                    </a:schemeClr>
                  </a:gs>
                  <a:gs pos="50000">
                    <a:schemeClr val="accent1">
                      <a:shade val="70000"/>
                      <a:satMod val="110000"/>
                      <a:lumMod val="100000"/>
                      <a:shade val="100000"/>
                    </a:schemeClr>
                  </a:gs>
                  <a:gs pos="100000">
                    <a:schemeClr val="accent1">
                      <a:shade val="7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9-822C-49BC-A605-F7C1875AF88F}"/>
              </c:ext>
            </c:extLst>
          </c:dPt>
          <c:dPt>
            <c:idx val="5"/>
            <c:bubble3D val="0"/>
            <c:spPr>
              <a:gradFill rotWithShape="1">
                <a:gsLst>
                  <a:gs pos="0">
                    <a:schemeClr val="accent1">
                      <a:shade val="50000"/>
                      <a:satMod val="103000"/>
                      <a:lumMod val="102000"/>
                      <a:tint val="94000"/>
                    </a:schemeClr>
                  </a:gs>
                  <a:gs pos="50000">
                    <a:schemeClr val="accent1">
                      <a:shade val="50000"/>
                      <a:satMod val="110000"/>
                      <a:lumMod val="100000"/>
                      <a:shade val="100000"/>
                    </a:schemeClr>
                  </a:gs>
                  <a:gs pos="100000">
                    <a:schemeClr val="accent1">
                      <a:shade val="5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B-822C-49BC-A605-F7C1875AF88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Лист1!$A$2:$A$7</c:f>
              <c:strCache>
                <c:ptCount val="6"/>
                <c:pt idx="0">
                  <c:v>Сельскохозяйственного назначения</c:v>
                </c:pt>
                <c:pt idx="1">
                  <c:v>Сельские поселения</c:v>
                </c:pt>
                <c:pt idx="2">
                  <c:v>Водный фонд</c:v>
                </c:pt>
                <c:pt idx="3">
                  <c:v>Лесной фонд</c:v>
                </c:pt>
                <c:pt idx="4">
                  <c:v>Особо охраняемая территория</c:v>
                </c:pt>
                <c:pt idx="5">
                  <c:v>Промышленность, энергетика, транспорт, связь</c:v>
                </c:pt>
              </c:strCache>
            </c:strRef>
          </c:cat>
          <c:val>
            <c:numRef>
              <c:f>Лист1!$B$2:$B$7</c:f>
              <c:numCache>
                <c:formatCode>0</c:formatCode>
                <c:ptCount val="6"/>
                <c:pt idx="0" formatCode="0.0">
                  <c:v>118.3</c:v>
                </c:pt>
                <c:pt idx="1">
                  <c:v>7</c:v>
                </c:pt>
                <c:pt idx="2" formatCode="0.00">
                  <c:v>0.01</c:v>
                </c:pt>
                <c:pt idx="3" formatCode="0.0">
                  <c:v>14.6</c:v>
                </c:pt>
                <c:pt idx="4" formatCode="0.000">
                  <c:v>3.5999999999999997E-2</c:v>
                </c:pt>
                <c:pt idx="5" formatCode="0.0">
                  <c:v>1.5</c:v>
                </c:pt>
              </c:numCache>
            </c:numRef>
          </c:val>
          <c:extLst xmlns:c16r2="http://schemas.microsoft.com/office/drawing/2015/06/chart">
            <c:ext xmlns:c16="http://schemas.microsoft.com/office/drawing/2014/chart" uri="{C3380CC4-5D6E-409C-BE32-E72D297353CC}">
              <c16:uniqueId val="{0000000C-822C-49BC-A605-F7C1875AF88F}"/>
            </c:ext>
          </c:extLst>
        </c:ser>
        <c:dLbls>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56814406733028655"/>
          <c:y val="0.32942046153426668"/>
          <c:w val="0.4110863737390793"/>
          <c:h val="0.6474937362341057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B37D7-8989-964D-A8C1-BF06A633812A}" type="datetimeFigureOut">
              <a:rPr lang="x-none" smtClean="0"/>
              <a:t>14.11.2024</a:t>
            </a:fld>
            <a:endParaRPr lang="x-none"/>
          </a:p>
        </p:txBody>
      </p:sp>
      <p:sp>
        <p:nvSpPr>
          <p:cNvPr id="4" name="Образ слайда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20CD8-132A-1A42-9C3F-9E9662FD4B9F}" type="slidenum">
              <a:rPr lang="x-none" smtClean="0"/>
              <a:t>‹#›</a:t>
            </a:fld>
            <a:endParaRPr lang="x-none"/>
          </a:p>
        </p:txBody>
      </p:sp>
    </p:spTree>
    <p:extLst>
      <p:ext uri="{BB962C8B-B14F-4D97-AF65-F5344CB8AC3E}">
        <p14:creationId xmlns:p14="http://schemas.microsoft.com/office/powerpoint/2010/main" val="331069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45D20CD8-132A-1A42-9C3F-9E9662FD4B9F}" type="slidenum">
              <a:rPr lang="x-none" smtClean="0"/>
              <a:t>4</a:t>
            </a:fld>
            <a:endParaRPr lang="x-none"/>
          </a:p>
        </p:txBody>
      </p:sp>
    </p:spTree>
    <p:extLst>
      <p:ext uri="{BB962C8B-B14F-4D97-AF65-F5344CB8AC3E}">
        <p14:creationId xmlns:p14="http://schemas.microsoft.com/office/powerpoint/2010/main" val="2618725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5B31559-EADC-79EB-7F8B-04D5738274A0}"/>
            </a:ext>
          </a:extLst>
        </p:cNvPr>
        <p:cNvGrpSpPr/>
        <p:nvPr/>
      </p:nvGrpSpPr>
      <p:grpSpPr>
        <a:xfrm>
          <a:off x="0" y="0"/>
          <a:ext cx="0" cy="0"/>
          <a:chOff x="0" y="0"/>
          <a:chExt cx="0" cy="0"/>
        </a:xfrm>
      </p:grpSpPr>
      <p:sp>
        <p:nvSpPr>
          <p:cNvPr id="2" name="Образ слайда 1">
            <a:extLst>
              <a:ext uri="{FF2B5EF4-FFF2-40B4-BE49-F238E27FC236}">
                <a16:creationId xmlns="" xmlns:a16="http://schemas.microsoft.com/office/drawing/2014/main" id="{A9AC4695-8094-06C7-FE0F-93C5DEBC1D6C}"/>
              </a:ext>
            </a:extLst>
          </p:cNvPr>
          <p:cNvSpPr>
            <a:spLocks noGrp="1" noRot="1" noChangeAspect="1"/>
          </p:cNvSpPr>
          <p:nvPr>
            <p:ph type="sldImg"/>
          </p:nvPr>
        </p:nvSpPr>
        <p:spPr/>
      </p:sp>
      <p:sp>
        <p:nvSpPr>
          <p:cNvPr id="3" name="Заметки 2">
            <a:extLst>
              <a:ext uri="{FF2B5EF4-FFF2-40B4-BE49-F238E27FC236}">
                <a16:creationId xmlns="" xmlns:a16="http://schemas.microsoft.com/office/drawing/2014/main" id="{105C56B6-71B7-84DB-5AF2-66510E68B559}"/>
              </a:ext>
            </a:extLst>
          </p:cNvPr>
          <p:cNvSpPr>
            <a:spLocks noGrp="1"/>
          </p:cNvSpPr>
          <p:nvPr>
            <p:ph type="body" idx="1"/>
          </p:nvPr>
        </p:nvSpPr>
        <p:spPr/>
        <p:txBody>
          <a:bodyPr/>
          <a:lstStyle/>
          <a:p>
            <a:endParaRPr lang="x-none" dirty="0"/>
          </a:p>
        </p:txBody>
      </p:sp>
      <p:sp>
        <p:nvSpPr>
          <p:cNvPr id="4" name="Номер слайда 3">
            <a:extLst>
              <a:ext uri="{FF2B5EF4-FFF2-40B4-BE49-F238E27FC236}">
                <a16:creationId xmlns="" xmlns:a16="http://schemas.microsoft.com/office/drawing/2014/main" id="{3CDA50FF-5113-9FAF-68FB-99BD561CEB6D}"/>
              </a:ext>
            </a:extLst>
          </p:cNvPr>
          <p:cNvSpPr>
            <a:spLocks noGrp="1"/>
          </p:cNvSpPr>
          <p:nvPr>
            <p:ph type="sldNum" sz="quarter" idx="5"/>
          </p:nvPr>
        </p:nvSpPr>
        <p:spPr/>
        <p:txBody>
          <a:bodyPr/>
          <a:lstStyle/>
          <a:p>
            <a:fld id="{45D20CD8-132A-1A42-9C3F-9E9662FD4B9F}" type="slidenum">
              <a:rPr lang="x-none" smtClean="0"/>
              <a:t>14</a:t>
            </a:fld>
            <a:endParaRPr lang="x-none"/>
          </a:p>
        </p:txBody>
      </p:sp>
    </p:spTree>
    <p:extLst>
      <p:ext uri="{BB962C8B-B14F-4D97-AF65-F5344CB8AC3E}">
        <p14:creationId xmlns:p14="http://schemas.microsoft.com/office/powerpoint/2010/main" val="389830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0F7F9D7-69DD-4EB2-972F-98B824971114}"/>
            </a:ext>
          </a:extLst>
        </p:cNvPr>
        <p:cNvGrpSpPr/>
        <p:nvPr/>
      </p:nvGrpSpPr>
      <p:grpSpPr>
        <a:xfrm>
          <a:off x="0" y="0"/>
          <a:ext cx="0" cy="0"/>
          <a:chOff x="0" y="0"/>
          <a:chExt cx="0" cy="0"/>
        </a:xfrm>
      </p:grpSpPr>
      <p:sp>
        <p:nvSpPr>
          <p:cNvPr id="2" name="Образ слайда 1">
            <a:extLst>
              <a:ext uri="{FF2B5EF4-FFF2-40B4-BE49-F238E27FC236}">
                <a16:creationId xmlns="" xmlns:a16="http://schemas.microsoft.com/office/drawing/2014/main" id="{AB7D7F1A-BE5B-66EE-342D-3538B66086E5}"/>
              </a:ext>
            </a:extLst>
          </p:cNvPr>
          <p:cNvSpPr>
            <a:spLocks noGrp="1" noRot="1" noChangeAspect="1"/>
          </p:cNvSpPr>
          <p:nvPr>
            <p:ph type="sldImg"/>
          </p:nvPr>
        </p:nvSpPr>
        <p:spPr/>
      </p:sp>
      <p:sp>
        <p:nvSpPr>
          <p:cNvPr id="3" name="Заметки 2">
            <a:extLst>
              <a:ext uri="{FF2B5EF4-FFF2-40B4-BE49-F238E27FC236}">
                <a16:creationId xmlns="" xmlns:a16="http://schemas.microsoft.com/office/drawing/2014/main" id="{C4178875-FF37-EE86-DAD7-380DFAB7B5EA}"/>
              </a:ext>
            </a:extLst>
          </p:cNvPr>
          <p:cNvSpPr>
            <a:spLocks noGrp="1"/>
          </p:cNvSpPr>
          <p:nvPr>
            <p:ph type="body" idx="1"/>
          </p:nvPr>
        </p:nvSpPr>
        <p:spPr/>
        <p:txBody>
          <a:bodyPr/>
          <a:lstStyle/>
          <a:p>
            <a:endParaRPr lang="x-none" dirty="0"/>
          </a:p>
        </p:txBody>
      </p:sp>
      <p:sp>
        <p:nvSpPr>
          <p:cNvPr id="4" name="Номер слайда 3">
            <a:extLst>
              <a:ext uri="{FF2B5EF4-FFF2-40B4-BE49-F238E27FC236}">
                <a16:creationId xmlns="" xmlns:a16="http://schemas.microsoft.com/office/drawing/2014/main" id="{5B63DEEC-3F28-764A-E6C2-61F16D030F63}"/>
              </a:ext>
            </a:extLst>
          </p:cNvPr>
          <p:cNvSpPr>
            <a:spLocks noGrp="1"/>
          </p:cNvSpPr>
          <p:nvPr>
            <p:ph type="sldNum" sz="quarter" idx="5"/>
          </p:nvPr>
        </p:nvSpPr>
        <p:spPr/>
        <p:txBody>
          <a:bodyPr/>
          <a:lstStyle/>
          <a:p>
            <a:fld id="{45D20CD8-132A-1A42-9C3F-9E9662FD4B9F}" type="slidenum">
              <a:rPr lang="x-none" smtClean="0"/>
              <a:t>16</a:t>
            </a:fld>
            <a:endParaRPr lang="x-none"/>
          </a:p>
        </p:txBody>
      </p:sp>
    </p:spTree>
    <p:extLst>
      <p:ext uri="{BB962C8B-B14F-4D97-AF65-F5344CB8AC3E}">
        <p14:creationId xmlns:p14="http://schemas.microsoft.com/office/powerpoint/2010/main" val="453577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45D20CD8-132A-1A42-9C3F-9E9662FD4B9F}" type="slidenum">
              <a:rPr lang="x-none" smtClean="0"/>
              <a:t>17</a:t>
            </a:fld>
            <a:endParaRPr lang="x-none"/>
          </a:p>
        </p:txBody>
      </p:sp>
    </p:spTree>
    <p:extLst>
      <p:ext uri="{BB962C8B-B14F-4D97-AF65-F5344CB8AC3E}">
        <p14:creationId xmlns:p14="http://schemas.microsoft.com/office/powerpoint/2010/main" val="53593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45D20CD8-132A-1A42-9C3F-9E9662FD4B9F}" type="slidenum">
              <a:rPr lang="x-none" smtClean="0"/>
              <a:t>5</a:t>
            </a:fld>
            <a:endParaRPr lang="x-none"/>
          </a:p>
        </p:txBody>
      </p:sp>
    </p:spTree>
    <p:extLst>
      <p:ext uri="{BB962C8B-B14F-4D97-AF65-F5344CB8AC3E}">
        <p14:creationId xmlns:p14="http://schemas.microsoft.com/office/powerpoint/2010/main" val="125378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45D20CD8-132A-1A42-9C3F-9E9662FD4B9F}" type="slidenum">
              <a:rPr lang="x-none" smtClean="0"/>
              <a:t>6</a:t>
            </a:fld>
            <a:endParaRPr lang="x-none"/>
          </a:p>
        </p:txBody>
      </p:sp>
    </p:spTree>
    <p:extLst>
      <p:ext uri="{BB962C8B-B14F-4D97-AF65-F5344CB8AC3E}">
        <p14:creationId xmlns:p14="http://schemas.microsoft.com/office/powerpoint/2010/main" val="3528061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45D20CD8-132A-1A42-9C3F-9E9662FD4B9F}" type="slidenum">
              <a:rPr lang="x-none" smtClean="0"/>
              <a:t>7</a:t>
            </a:fld>
            <a:endParaRPr lang="x-none"/>
          </a:p>
        </p:txBody>
      </p:sp>
    </p:spTree>
    <p:extLst>
      <p:ext uri="{BB962C8B-B14F-4D97-AF65-F5344CB8AC3E}">
        <p14:creationId xmlns:p14="http://schemas.microsoft.com/office/powerpoint/2010/main" val="4051580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45D20CD8-132A-1A42-9C3F-9E9662FD4B9F}" type="slidenum">
              <a:rPr lang="x-none" smtClean="0"/>
              <a:t>9</a:t>
            </a:fld>
            <a:endParaRPr lang="x-none"/>
          </a:p>
        </p:txBody>
      </p:sp>
    </p:spTree>
    <p:extLst>
      <p:ext uri="{BB962C8B-B14F-4D97-AF65-F5344CB8AC3E}">
        <p14:creationId xmlns:p14="http://schemas.microsoft.com/office/powerpoint/2010/main" val="2213231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45D20CD8-132A-1A42-9C3F-9E9662FD4B9F}" type="slidenum">
              <a:rPr lang="x-none" smtClean="0"/>
              <a:t>10</a:t>
            </a:fld>
            <a:endParaRPr lang="x-none"/>
          </a:p>
        </p:txBody>
      </p:sp>
    </p:spTree>
    <p:extLst>
      <p:ext uri="{BB962C8B-B14F-4D97-AF65-F5344CB8AC3E}">
        <p14:creationId xmlns:p14="http://schemas.microsoft.com/office/powerpoint/2010/main" val="1170714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16BCC1B-C639-1BB8-956F-A6C62B6E82E9}"/>
            </a:ext>
          </a:extLst>
        </p:cNvPr>
        <p:cNvGrpSpPr/>
        <p:nvPr/>
      </p:nvGrpSpPr>
      <p:grpSpPr>
        <a:xfrm>
          <a:off x="0" y="0"/>
          <a:ext cx="0" cy="0"/>
          <a:chOff x="0" y="0"/>
          <a:chExt cx="0" cy="0"/>
        </a:xfrm>
      </p:grpSpPr>
      <p:sp>
        <p:nvSpPr>
          <p:cNvPr id="2" name="Образ слайда 1">
            <a:extLst>
              <a:ext uri="{FF2B5EF4-FFF2-40B4-BE49-F238E27FC236}">
                <a16:creationId xmlns="" xmlns:a16="http://schemas.microsoft.com/office/drawing/2014/main" id="{DF1485FD-BE14-D346-9FB3-2D5150BEABE6}"/>
              </a:ext>
            </a:extLst>
          </p:cNvPr>
          <p:cNvSpPr>
            <a:spLocks noGrp="1" noRot="1" noChangeAspect="1"/>
          </p:cNvSpPr>
          <p:nvPr>
            <p:ph type="sldImg"/>
          </p:nvPr>
        </p:nvSpPr>
        <p:spPr/>
      </p:sp>
      <p:sp>
        <p:nvSpPr>
          <p:cNvPr id="3" name="Заметки 2">
            <a:extLst>
              <a:ext uri="{FF2B5EF4-FFF2-40B4-BE49-F238E27FC236}">
                <a16:creationId xmlns="" xmlns:a16="http://schemas.microsoft.com/office/drawing/2014/main" id="{B5966B83-3494-8F01-AF2D-1BEBA2A72379}"/>
              </a:ext>
            </a:extLst>
          </p:cNvPr>
          <p:cNvSpPr>
            <a:spLocks noGrp="1"/>
          </p:cNvSpPr>
          <p:nvPr>
            <p:ph type="body" idx="1"/>
          </p:nvPr>
        </p:nvSpPr>
        <p:spPr/>
        <p:txBody>
          <a:bodyPr/>
          <a:lstStyle/>
          <a:p>
            <a:endParaRPr lang="x-none" dirty="0"/>
          </a:p>
        </p:txBody>
      </p:sp>
      <p:sp>
        <p:nvSpPr>
          <p:cNvPr id="4" name="Номер слайда 3">
            <a:extLst>
              <a:ext uri="{FF2B5EF4-FFF2-40B4-BE49-F238E27FC236}">
                <a16:creationId xmlns="" xmlns:a16="http://schemas.microsoft.com/office/drawing/2014/main" id="{CF3A82F7-7F86-790C-AC05-42214FC78951}"/>
              </a:ext>
            </a:extLst>
          </p:cNvPr>
          <p:cNvSpPr>
            <a:spLocks noGrp="1"/>
          </p:cNvSpPr>
          <p:nvPr>
            <p:ph type="sldNum" sz="quarter" idx="5"/>
          </p:nvPr>
        </p:nvSpPr>
        <p:spPr/>
        <p:txBody>
          <a:bodyPr/>
          <a:lstStyle/>
          <a:p>
            <a:fld id="{45D20CD8-132A-1A42-9C3F-9E9662FD4B9F}" type="slidenum">
              <a:rPr lang="x-none" smtClean="0"/>
              <a:t>11</a:t>
            </a:fld>
            <a:endParaRPr lang="x-none"/>
          </a:p>
        </p:txBody>
      </p:sp>
    </p:spTree>
    <p:extLst>
      <p:ext uri="{BB962C8B-B14F-4D97-AF65-F5344CB8AC3E}">
        <p14:creationId xmlns:p14="http://schemas.microsoft.com/office/powerpoint/2010/main" val="337529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16BCC1B-C639-1BB8-956F-A6C62B6E82E9}"/>
            </a:ext>
          </a:extLst>
        </p:cNvPr>
        <p:cNvGrpSpPr/>
        <p:nvPr/>
      </p:nvGrpSpPr>
      <p:grpSpPr>
        <a:xfrm>
          <a:off x="0" y="0"/>
          <a:ext cx="0" cy="0"/>
          <a:chOff x="0" y="0"/>
          <a:chExt cx="0" cy="0"/>
        </a:xfrm>
      </p:grpSpPr>
      <p:sp>
        <p:nvSpPr>
          <p:cNvPr id="2" name="Образ слайда 1">
            <a:extLst>
              <a:ext uri="{FF2B5EF4-FFF2-40B4-BE49-F238E27FC236}">
                <a16:creationId xmlns="" xmlns:a16="http://schemas.microsoft.com/office/drawing/2014/main" id="{DF1485FD-BE14-D346-9FB3-2D5150BEABE6}"/>
              </a:ext>
            </a:extLst>
          </p:cNvPr>
          <p:cNvSpPr>
            <a:spLocks noGrp="1" noRot="1" noChangeAspect="1"/>
          </p:cNvSpPr>
          <p:nvPr>
            <p:ph type="sldImg"/>
          </p:nvPr>
        </p:nvSpPr>
        <p:spPr/>
      </p:sp>
      <p:sp>
        <p:nvSpPr>
          <p:cNvPr id="3" name="Заметки 2">
            <a:extLst>
              <a:ext uri="{FF2B5EF4-FFF2-40B4-BE49-F238E27FC236}">
                <a16:creationId xmlns="" xmlns:a16="http://schemas.microsoft.com/office/drawing/2014/main" id="{B5966B83-3494-8F01-AF2D-1BEBA2A72379}"/>
              </a:ext>
            </a:extLst>
          </p:cNvPr>
          <p:cNvSpPr>
            <a:spLocks noGrp="1"/>
          </p:cNvSpPr>
          <p:nvPr>
            <p:ph type="body" idx="1"/>
          </p:nvPr>
        </p:nvSpPr>
        <p:spPr/>
        <p:txBody>
          <a:bodyPr/>
          <a:lstStyle/>
          <a:p>
            <a:endParaRPr lang="x-none" dirty="0"/>
          </a:p>
        </p:txBody>
      </p:sp>
      <p:sp>
        <p:nvSpPr>
          <p:cNvPr id="4" name="Номер слайда 3">
            <a:extLst>
              <a:ext uri="{FF2B5EF4-FFF2-40B4-BE49-F238E27FC236}">
                <a16:creationId xmlns="" xmlns:a16="http://schemas.microsoft.com/office/drawing/2014/main" id="{CF3A82F7-7F86-790C-AC05-42214FC78951}"/>
              </a:ext>
            </a:extLst>
          </p:cNvPr>
          <p:cNvSpPr>
            <a:spLocks noGrp="1"/>
          </p:cNvSpPr>
          <p:nvPr>
            <p:ph type="sldNum" sz="quarter" idx="5"/>
          </p:nvPr>
        </p:nvSpPr>
        <p:spPr/>
        <p:txBody>
          <a:bodyPr/>
          <a:lstStyle/>
          <a:p>
            <a:fld id="{45D20CD8-132A-1A42-9C3F-9E9662FD4B9F}" type="slidenum">
              <a:rPr lang="x-none" smtClean="0"/>
              <a:t>12</a:t>
            </a:fld>
            <a:endParaRPr lang="x-none"/>
          </a:p>
        </p:txBody>
      </p:sp>
    </p:spTree>
    <p:extLst>
      <p:ext uri="{BB962C8B-B14F-4D97-AF65-F5344CB8AC3E}">
        <p14:creationId xmlns:p14="http://schemas.microsoft.com/office/powerpoint/2010/main" val="2717236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5B31559-EADC-79EB-7F8B-04D5738274A0}"/>
            </a:ext>
          </a:extLst>
        </p:cNvPr>
        <p:cNvGrpSpPr/>
        <p:nvPr/>
      </p:nvGrpSpPr>
      <p:grpSpPr>
        <a:xfrm>
          <a:off x="0" y="0"/>
          <a:ext cx="0" cy="0"/>
          <a:chOff x="0" y="0"/>
          <a:chExt cx="0" cy="0"/>
        </a:xfrm>
      </p:grpSpPr>
      <p:sp>
        <p:nvSpPr>
          <p:cNvPr id="2" name="Образ слайда 1">
            <a:extLst>
              <a:ext uri="{FF2B5EF4-FFF2-40B4-BE49-F238E27FC236}">
                <a16:creationId xmlns="" xmlns:a16="http://schemas.microsoft.com/office/drawing/2014/main" id="{A9AC4695-8094-06C7-FE0F-93C5DEBC1D6C}"/>
              </a:ext>
            </a:extLst>
          </p:cNvPr>
          <p:cNvSpPr>
            <a:spLocks noGrp="1" noRot="1" noChangeAspect="1"/>
          </p:cNvSpPr>
          <p:nvPr>
            <p:ph type="sldImg"/>
          </p:nvPr>
        </p:nvSpPr>
        <p:spPr/>
      </p:sp>
      <p:sp>
        <p:nvSpPr>
          <p:cNvPr id="3" name="Заметки 2">
            <a:extLst>
              <a:ext uri="{FF2B5EF4-FFF2-40B4-BE49-F238E27FC236}">
                <a16:creationId xmlns="" xmlns:a16="http://schemas.microsoft.com/office/drawing/2014/main" id="{105C56B6-71B7-84DB-5AF2-66510E68B559}"/>
              </a:ext>
            </a:extLst>
          </p:cNvPr>
          <p:cNvSpPr>
            <a:spLocks noGrp="1"/>
          </p:cNvSpPr>
          <p:nvPr>
            <p:ph type="body" idx="1"/>
          </p:nvPr>
        </p:nvSpPr>
        <p:spPr/>
        <p:txBody>
          <a:bodyPr/>
          <a:lstStyle/>
          <a:p>
            <a:endParaRPr lang="x-none" dirty="0"/>
          </a:p>
        </p:txBody>
      </p:sp>
      <p:sp>
        <p:nvSpPr>
          <p:cNvPr id="4" name="Номер слайда 3">
            <a:extLst>
              <a:ext uri="{FF2B5EF4-FFF2-40B4-BE49-F238E27FC236}">
                <a16:creationId xmlns="" xmlns:a16="http://schemas.microsoft.com/office/drawing/2014/main" id="{3CDA50FF-5113-9FAF-68FB-99BD561CEB6D}"/>
              </a:ext>
            </a:extLst>
          </p:cNvPr>
          <p:cNvSpPr>
            <a:spLocks noGrp="1"/>
          </p:cNvSpPr>
          <p:nvPr>
            <p:ph type="sldNum" sz="quarter" idx="5"/>
          </p:nvPr>
        </p:nvSpPr>
        <p:spPr/>
        <p:txBody>
          <a:bodyPr/>
          <a:lstStyle/>
          <a:p>
            <a:fld id="{45D20CD8-132A-1A42-9C3F-9E9662FD4B9F}" type="slidenum">
              <a:rPr lang="x-none" smtClean="0"/>
              <a:t>13</a:t>
            </a:fld>
            <a:endParaRPr lang="x-none"/>
          </a:p>
        </p:txBody>
      </p:sp>
    </p:spTree>
    <p:extLst>
      <p:ext uri="{BB962C8B-B14F-4D97-AF65-F5344CB8AC3E}">
        <p14:creationId xmlns:p14="http://schemas.microsoft.com/office/powerpoint/2010/main" val="870288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9708016-56EC-0A43-ADB2-8D6B320CC239}" type="datetime1">
              <a:rPr lang="ru-RU" smtClean="0"/>
              <a:t>14.11.2024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F3749720-1430-DF46-8A1E-D768C54B98EF}" type="slidenum">
              <a:rPr lang="x-none" smtClean="0"/>
              <a:t>‹#›</a:t>
            </a:fld>
            <a:endParaRPr lang="x-none"/>
          </a:p>
        </p:txBody>
      </p:sp>
    </p:spTree>
    <p:extLst>
      <p:ext uri="{BB962C8B-B14F-4D97-AF65-F5344CB8AC3E}">
        <p14:creationId xmlns:p14="http://schemas.microsoft.com/office/powerpoint/2010/main" val="156264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2AC25D4-5D07-C84F-8F5B-C0FCE56BAA04}" type="datetime1">
              <a:rPr lang="ru-RU" smtClean="0"/>
              <a:t>14.11.2024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F3749720-1430-DF46-8A1E-D768C54B98EF}" type="slidenum">
              <a:rPr lang="x-none" smtClean="0"/>
              <a:t>‹#›</a:t>
            </a:fld>
            <a:endParaRPr lang="x-none"/>
          </a:p>
        </p:txBody>
      </p:sp>
    </p:spTree>
    <p:extLst>
      <p:ext uri="{BB962C8B-B14F-4D97-AF65-F5344CB8AC3E}">
        <p14:creationId xmlns:p14="http://schemas.microsoft.com/office/powerpoint/2010/main" val="809393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025FE6-9F58-E04A-AF5D-E0D3CED08D0B}" type="datetime1">
              <a:rPr lang="ru-RU" smtClean="0"/>
              <a:t>14.11.2024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F3749720-1430-DF46-8A1E-D768C54B98EF}" type="slidenum">
              <a:rPr lang="x-none" smtClean="0"/>
              <a:t>‹#›</a:t>
            </a:fld>
            <a:endParaRPr lang="x-none"/>
          </a:p>
        </p:txBody>
      </p:sp>
    </p:spTree>
    <p:extLst>
      <p:ext uri="{BB962C8B-B14F-4D97-AF65-F5344CB8AC3E}">
        <p14:creationId xmlns:p14="http://schemas.microsoft.com/office/powerpoint/2010/main" val="455683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B193C6A-949B-8546-BF85-B80F61ADB7C8}" type="datetime1">
              <a:rPr lang="ru-RU" smtClean="0"/>
              <a:t>14.11.2024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F3749720-1430-DF46-8A1E-D768C54B98EF}" type="slidenum">
              <a:rPr lang="x-none" smtClean="0"/>
              <a:t>‹#›</a:t>
            </a:fld>
            <a:endParaRPr lang="x-none"/>
          </a:p>
        </p:txBody>
      </p:sp>
    </p:spTree>
    <p:extLst>
      <p:ext uri="{BB962C8B-B14F-4D97-AF65-F5344CB8AC3E}">
        <p14:creationId xmlns:p14="http://schemas.microsoft.com/office/powerpoint/2010/main" val="1099226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EB1187-46BE-9D44-A2D2-7AB336D6874D}" type="datetime1">
              <a:rPr lang="ru-RU" smtClean="0"/>
              <a:t>14.11.2024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F3749720-1430-DF46-8A1E-D768C54B98EF}" type="slidenum">
              <a:rPr lang="x-none" smtClean="0"/>
              <a:t>‹#›</a:t>
            </a:fld>
            <a:endParaRPr lang="x-none"/>
          </a:p>
        </p:txBody>
      </p:sp>
    </p:spTree>
    <p:extLst>
      <p:ext uri="{BB962C8B-B14F-4D97-AF65-F5344CB8AC3E}">
        <p14:creationId xmlns:p14="http://schemas.microsoft.com/office/powerpoint/2010/main" val="384368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0DED714-477C-8E4F-80B2-8100E37C6C45}" type="datetime1">
              <a:rPr lang="ru-RU" smtClean="0"/>
              <a:t>14.11.2024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F3749720-1430-DF46-8A1E-D768C54B98EF}" type="slidenum">
              <a:rPr lang="x-none" smtClean="0"/>
              <a:t>‹#›</a:t>
            </a:fld>
            <a:endParaRPr lang="x-none"/>
          </a:p>
        </p:txBody>
      </p:sp>
    </p:spTree>
    <p:extLst>
      <p:ext uri="{BB962C8B-B14F-4D97-AF65-F5344CB8AC3E}">
        <p14:creationId xmlns:p14="http://schemas.microsoft.com/office/powerpoint/2010/main" val="3941443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869CC66-20DE-6A40-94F2-95386CD16213}" type="datetime1">
              <a:rPr lang="ru-RU" smtClean="0"/>
              <a:t>14.11.2024</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F3749720-1430-DF46-8A1E-D768C54B98EF}" type="slidenum">
              <a:rPr lang="x-none" smtClean="0"/>
              <a:t>‹#›</a:t>
            </a:fld>
            <a:endParaRPr lang="x-none"/>
          </a:p>
        </p:txBody>
      </p:sp>
    </p:spTree>
    <p:extLst>
      <p:ext uri="{BB962C8B-B14F-4D97-AF65-F5344CB8AC3E}">
        <p14:creationId xmlns:p14="http://schemas.microsoft.com/office/powerpoint/2010/main" val="3710799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E2C66C4-FF1D-DE42-949B-EFC34EECAF9A}" type="datetime1">
              <a:rPr lang="ru-RU" smtClean="0"/>
              <a:t>14.11.2024</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F3749720-1430-DF46-8A1E-D768C54B98EF}" type="slidenum">
              <a:rPr lang="x-none" smtClean="0"/>
              <a:t>‹#›</a:t>
            </a:fld>
            <a:endParaRPr lang="x-none"/>
          </a:p>
        </p:txBody>
      </p:sp>
    </p:spTree>
    <p:extLst>
      <p:ext uri="{BB962C8B-B14F-4D97-AF65-F5344CB8AC3E}">
        <p14:creationId xmlns:p14="http://schemas.microsoft.com/office/powerpoint/2010/main" val="1820264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60058-7471-E142-87EA-3597FEA11B8A}" type="datetime1">
              <a:rPr lang="ru-RU" smtClean="0"/>
              <a:t>14.11.2024</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F3749720-1430-DF46-8A1E-D768C54B98EF}" type="slidenum">
              <a:rPr lang="x-none" smtClean="0"/>
              <a:t>‹#›</a:t>
            </a:fld>
            <a:endParaRPr lang="x-none"/>
          </a:p>
        </p:txBody>
      </p:sp>
    </p:spTree>
    <p:extLst>
      <p:ext uri="{BB962C8B-B14F-4D97-AF65-F5344CB8AC3E}">
        <p14:creationId xmlns:p14="http://schemas.microsoft.com/office/powerpoint/2010/main" val="4167107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95EBD9B-40A4-764D-8305-4622582737AA}" type="datetime1">
              <a:rPr lang="ru-RU" smtClean="0"/>
              <a:t>14.11.2024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F3749720-1430-DF46-8A1E-D768C54B98EF}" type="slidenum">
              <a:rPr lang="x-none" smtClean="0"/>
              <a:t>‹#›</a:t>
            </a:fld>
            <a:endParaRPr lang="x-none"/>
          </a:p>
        </p:txBody>
      </p:sp>
    </p:spTree>
    <p:extLst>
      <p:ext uri="{BB962C8B-B14F-4D97-AF65-F5344CB8AC3E}">
        <p14:creationId xmlns:p14="http://schemas.microsoft.com/office/powerpoint/2010/main" val="410703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166164F-07BA-6243-AF5E-D22E108E4987}" type="datetime1">
              <a:rPr lang="ru-RU" smtClean="0"/>
              <a:t>14.11.2024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F3749720-1430-DF46-8A1E-D768C54B98EF}" type="slidenum">
              <a:rPr lang="x-none" smtClean="0"/>
              <a:t>‹#›</a:t>
            </a:fld>
            <a:endParaRPr lang="x-none"/>
          </a:p>
        </p:txBody>
      </p:sp>
    </p:spTree>
    <p:extLst>
      <p:ext uri="{BB962C8B-B14F-4D97-AF65-F5344CB8AC3E}">
        <p14:creationId xmlns:p14="http://schemas.microsoft.com/office/powerpoint/2010/main" val="1332521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9ACFB-CE6A-F744-9AEA-E08B5B8BAE3D}" type="datetime1">
              <a:rPr lang="ru-RU" smtClean="0"/>
              <a:t>14.11.2024</a:t>
            </a:fld>
            <a:endParaRPr lang="x-none"/>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49720-1430-DF46-8A1E-D768C54B98EF}" type="slidenum">
              <a:rPr lang="x-none" smtClean="0"/>
              <a:t>‹#›</a:t>
            </a:fld>
            <a:endParaRPr lang="x-none"/>
          </a:p>
        </p:txBody>
      </p:sp>
    </p:spTree>
    <p:extLst>
      <p:ext uri="{BB962C8B-B14F-4D97-AF65-F5344CB8AC3E}">
        <p14:creationId xmlns:p14="http://schemas.microsoft.com/office/powerpoint/2010/main" val="3299224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7.xml"/><Relationship Id="rId3" Type="http://schemas.openxmlformats.org/officeDocument/2006/relationships/slide" Target="slide4.xml"/><Relationship Id="rId7" Type="http://schemas.openxmlformats.org/officeDocument/2006/relationships/slide" Target="slide9.xml"/><Relationship Id="rId12"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5.xml"/><Relationship Id="rId5" Type="http://schemas.openxmlformats.org/officeDocument/2006/relationships/slide" Target="slide7.xml"/><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3.xml"/><Relationship Id="rId1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7.png"/><Relationship Id="rId7" Type="http://schemas.openxmlformats.org/officeDocument/2006/relationships/image" Target="../media/image5.png"/><Relationship Id="rId12" Type="http://schemas.openxmlformats.org/officeDocument/2006/relationships/image" Target="../media/image28.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2.sv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chart" Target="../charts/chart1.xm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9.svg"/><Relationship Id="rId5" Type="http://schemas.openxmlformats.org/officeDocument/2006/relationships/image" Target="../media/image8.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57.svg"/><Relationship Id="rId3" Type="http://schemas.openxmlformats.org/officeDocument/2006/relationships/image" Target="../media/image10.png"/><Relationship Id="rId21" Type="http://schemas.openxmlformats.org/officeDocument/2006/relationships/image" Target="../media/image15.png"/><Relationship Id="rId12" Type="http://schemas.openxmlformats.org/officeDocument/2006/relationships/image" Target="../media/image51.svg"/><Relationship Id="rId17"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image" Target="../media/image55.svg"/><Relationship Id="rId20" Type="http://schemas.openxmlformats.org/officeDocument/2006/relationships/image" Target="../media/image59.svg"/><Relationship Id="rId1" Type="http://schemas.openxmlformats.org/officeDocument/2006/relationships/slideLayout" Target="../slideLayouts/slideLayout1.xml"/><Relationship Id="rId5" Type="http://schemas.openxmlformats.org/officeDocument/2006/relationships/image" Target="../media/image11.png"/><Relationship Id="rId19" Type="http://schemas.openxmlformats.org/officeDocument/2006/relationships/image" Target="../media/image14.png"/><Relationship Id="rId10" Type="http://schemas.openxmlformats.org/officeDocument/2006/relationships/image" Target="../media/image49.svg"/><Relationship Id="rId4" Type="http://schemas.openxmlformats.org/officeDocument/2006/relationships/image" Target="../media/image43.sv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a:extLst>
              <a:ext uri="{FF2B5EF4-FFF2-40B4-BE49-F238E27FC236}">
                <a16:creationId xmlns="" xmlns:a16="http://schemas.microsoft.com/office/drawing/2014/main" id="{F35A2E48-CBA7-81AD-1A95-7B102E7F945B}"/>
              </a:ext>
            </a:extLst>
          </p:cNvPr>
          <p:cNvSpPr/>
          <p:nvPr/>
        </p:nvSpPr>
        <p:spPr>
          <a:xfrm>
            <a:off x="7613351" y="158307"/>
            <a:ext cx="2153465" cy="727622"/>
          </a:xfrm>
          <a:prstGeom prst="roundRect">
            <a:avLst>
              <a:gd name="adj" fmla="val 27462"/>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720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800" b="1" dirty="0" smtClean="0">
                <a:solidFill>
                  <a:prstClr val="black"/>
                </a:solidFill>
                <a:latin typeface="Arial" panose="020B0604020202020204" pitchFamily="34" charset="0"/>
                <a:cs typeface="Arial" panose="020B0604020202020204" pitchFamily="34" charset="0"/>
              </a:rPr>
              <a:t>Республика Дагестан</a:t>
            </a:r>
            <a:endParaRPr kumimoji="0" lang="x-none"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9" name="Скругленный прямоугольник 18">
            <a:extLst>
              <a:ext uri="{FF2B5EF4-FFF2-40B4-BE49-F238E27FC236}">
                <a16:creationId xmlns="" xmlns:a16="http://schemas.microsoft.com/office/drawing/2014/main" id="{F5C67211-303C-B1E1-A395-221ED7DB4133}"/>
              </a:ext>
            </a:extLst>
          </p:cNvPr>
          <p:cNvSpPr/>
          <p:nvPr/>
        </p:nvSpPr>
        <p:spPr>
          <a:xfrm>
            <a:off x="9039194" y="158307"/>
            <a:ext cx="647758" cy="727622"/>
          </a:xfrm>
          <a:prstGeom prst="roundRect">
            <a:avLst>
              <a:gd name="adj" fmla="val 28568"/>
            </a:avLst>
          </a:prstGeom>
          <a:solidFill>
            <a:srgbClr val="FEFEFE"/>
          </a:solidFill>
          <a:ln>
            <a:noFill/>
          </a:ln>
          <a:effectLst>
            <a:outerShdw blurRad="106087" sx="89633" sy="89633" algn="ctr" rotWithShape="0">
              <a:prstClr val="black">
                <a:alpha val="9229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 xmlns:a16="http://schemas.microsoft.com/office/drawing/2014/main" id="{912D699B-3924-518D-6259-49B5096496FC}"/>
              </a:ext>
            </a:extLst>
          </p:cNvPr>
          <p:cNvSpPr txBox="1"/>
          <p:nvPr/>
        </p:nvSpPr>
        <p:spPr>
          <a:xfrm>
            <a:off x="627016" y="4880597"/>
            <a:ext cx="7113697" cy="738664"/>
          </a:xfrm>
          <a:prstGeom prst="rect">
            <a:avLst/>
          </a:prstGeom>
          <a:noFill/>
        </p:spPr>
        <p:txBody>
          <a:bodyPr wrap="square" lIns="0" tIns="0" rIns="0" bIns="0" rtlCol="0">
            <a:spAutoFit/>
          </a:bodyPr>
          <a:lstStyle/>
          <a:p>
            <a:r>
              <a:rPr lang="x-none" sz="2400" dirty="0">
                <a:latin typeface="Arial" panose="020B0604020202020204" pitchFamily="34" charset="0"/>
                <a:cs typeface="Arial" panose="020B0604020202020204" pitchFamily="34" charset="0"/>
              </a:rPr>
              <a:t>ИНВЕСТИЦИОННЫЙ </a:t>
            </a:r>
            <a:r>
              <a:rPr lang="x-none" sz="2400" dirty="0" smtClean="0">
                <a:latin typeface="Arial" panose="020B0604020202020204" pitchFamily="34" charset="0"/>
                <a:cs typeface="Arial" panose="020B0604020202020204" pitchFamily="34" charset="0"/>
              </a:rPr>
              <a:t>ПРОФИЛЬ</a:t>
            </a:r>
            <a:r>
              <a:rPr lang="ru-RU" sz="2400" dirty="0" smtClean="0">
                <a:latin typeface="Arial" panose="020B0604020202020204" pitchFamily="34" charset="0"/>
                <a:cs typeface="Arial" panose="020B0604020202020204" pitchFamily="34" charset="0"/>
              </a:rPr>
              <a:t> </a:t>
            </a:r>
          </a:p>
          <a:p>
            <a:r>
              <a:rPr lang="ru-RU" sz="2400" b="1" dirty="0" smtClean="0">
                <a:latin typeface="Arial" panose="020B0604020202020204" pitchFamily="34" charset="0"/>
                <a:cs typeface="Arial" panose="020B0604020202020204" pitchFamily="34" charset="0"/>
              </a:rPr>
              <a:t>МО «Хасавюртовский район»</a:t>
            </a:r>
            <a:endParaRPr lang="x-none" sz="2400" b="1" dirty="0">
              <a:latin typeface="Arial" panose="020B0604020202020204" pitchFamily="34" charset="0"/>
              <a:cs typeface="Arial" panose="020B0604020202020204" pitchFamily="34" charset="0"/>
            </a:endParaRPr>
          </a:p>
        </p:txBody>
      </p:sp>
      <p:sp>
        <p:nvSpPr>
          <p:cNvPr id="4" name="TextBox 3">
            <a:hlinkClick r:id="" action="ppaction://noaction"/>
            <a:extLst>
              <a:ext uri="{FF2B5EF4-FFF2-40B4-BE49-F238E27FC236}">
                <a16:creationId xmlns="" xmlns:a16="http://schemas.microsoft.com/office/drawing/2014/main" id="{D7BE9CA9-5727-5842-39D5-ACBFE391C63F}"/>
              </a:ext>
            </a:extLst>
          </p:cNvPr>
          <p:cNvSpPr txBox="1"/>
          <p:nvPr/>
        </p:nvSpPr>
        <p:spPr>
          <a:xfrm>
            <a:off x="7944898" y="6607261"/>
            <a:ext cx="1586184" cy="123111"/>
          </a:xfrm>
          <a:prstGeom prst="rect">
            <a:avLst/>
          </a:prstGeom>
          <a:noFill/>
        </p:spPr>
        <p:txBody>
          <a:bodyPr wrap="square" lIns="0" tIns="0" rIns="0" bIns="0" rtlCol="0">
            <a:spAutoFit/>
          </a:bodyPr>
          <a:lstStyle/>
          <a:p>
            <a:pPr algn="r"/>
            <a:r>
              <a:rPr lang="x-none" sz="800" dirty="0">
                <a:latin typeface="Arial" panose="020B0604020202020204" pitchFamily="34" charset="0"/>
                <a:cs typeface="Arial" panose="020B0604020202020204" pitchFamily="34" charset="0"/>
              </a:rPr>
              <a:t>ССЫЛКА НА ИНСТРУКЦИЮ</a:t>
            </a:r>
          </a:p>
        </p:txBody>
      </p:sp>
      <p:sp>
        <p:nvSpPr>
          <p:cNvPr id="6" name="TextBox 5">
            <a:extLst>
              <a:ext uri="{FF2B5EF4-FFF2-40B4-BE49-F238E27FC236}">
                <a16:creationId xmlns="" xmlns:a16="http://schemas.microsoft.com/office/drawing/2014/main" id="{5A48A14C-7E6E-E9C5-E8DE-FFE2EB5D9135}"/>
              </a:ext>
            </a:extLst>
          </p:cNvPr>
          <p:cNvSpPr txBox="1"/>
          <p:nvPr/>
        </p:nvSpPr>
        <p:spPr>
          <a:xfrm>
            <a:off x="627016" y="6607261"/>
            <a:ext cx="7317882" cy="123111"/>
          </a:xfrm>
          <a:prstGeom prst="rect">
            <a:avLst/>
          </a:prstGeom>
          <a:noFill/>
        </p:spPr>
        <p:txBody>
          <a:bodyPr wrap="square" lIns="0" tIns="0" rIns="0" bIns="0" rtlCol="0">
            <a:spAutoFit/>
          </a:bodyPr>
          <a:lstStyle/>
          <a:p>
            <a:r>
              <a:rPr lang="en-US" sz="800" dirty="0">
                <a:latin typeface="Arial" panose="020B0604020202020204" pitchFamily="34" charset="0"/>
                <a:cs typeface="Arial" panose="020B0604020202020204" pitchFamily="34" charset="0"/>
              </a:rPr>
              <a:t>@ </a:t>
            </a:r>
            <a:r>
              <a:rPr lang="ru-RU" sz="800" dirty="0">
                <a:latin typeface="Arial" panose="020B0604020202020204" pitchFamily="34" charset="0"/>
                <a:cs typeface="Arial" panose="020B0604020202020204" pitchFamily="34" charset="0"/>
              </a:rPr>
              <a:t>МАТЕРИАЛ ПОДГОТОВЛЕН </a:t>
            </a:r>
            <a:r>
              <a:rPr lang="ru-RU" sz="800" dirty="0" smtClean="0">
                <a:latin typeface="Arial" panose="020B0604020202020204" pitchFamily="34" charset="0"/>
                <a:cs typeface="Arial" panose="020B0604020202020204" pitchFamily="34" charset="0"/>
              </a:rPr>
              <a:t>МО «ХАСАВЮРТОВСКИЙ РАЙОН» (УПРАВЛЕНИЕ ЭКОНОМИКИ)</a:t>
            </a:r>
            <a:endParaRPr lang="ru-RU" sz="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2331722E-E874-1A99-07C5-CE6DC9B6B33C}"/>
              </a:ext>
            </a:extLst>
          </p:cNvPr>
          <p:cNvSpPr txBox="1"/>
          <p:nvPr/>
        </p:nvSpPr>
        <p:spPr>
          <a:xfrm>
            <a:off x="7856283" y="3510169"/>
            <a:ext cx="1674800" cy="415498"/>
          </a:xfrm>
          <a:prstGeom prst="rect">
            <a:avLst/>
          </a:prstGeom>
          <a:noFill/>
        </p:spPr>
        <p:txBody>
          <a:bodyPr wrap="square" lIns="0" tIns="0" rIns="0" bIns="0" rtlCol="0">
            <a:spAutoFit/>
          </a:bodyPr>
          <a:lstStyle/>
          <a:p>
            <a:r>
              <a:rPr lang="x-none" sz="900" b="1" dirty="0">
                <a:solidFill>
                  <a:schemeClr val="bg1"/>
                </a:solidFill>
                <a:latin typeface="Arial" panose="020B0604020202020204" pitchFamily="34" charset="0"/>
                <a:cs typeface="Arial" panose="020B0604020202020204" pitchFamily="34" charset="0"/>
              </a:rPr>
              <a:t>В </a:t>
            </a:r>
            <a:r>
              <a:rPr lang="x-none" sz="900" b="1" dirty="0" smtClean="0">
                <a:solidFill>
                  <a:schemeClr val="bg1"/>
                </a:solidFill>
                <a:latin typeface="Arial" panose="020B0604020202020204" pitchFamily="34" charset="0"/>
                <a:cs typeface="Arial" panose="020B0604020202020204" pitchFamily="34" charset="0"/>
              </a:rPr>
              <a:t>РАКЕ </a:t>
            </a:r>
            <a:r>
              <a:rPr lang="x-none" sz="900" b="1" dirty="0">
                <a:solidFill>
                  <a:schemeClr val="bg1"/>
                </a:solidFill>
                <a:latin typeface="Arial" panose="020B0604020202020204" pitchFamily="34" charset="0"/>
                <a:cs typeface="Arial" panose="020B0604020202020204" pitchFamily="34" charset="0"/>
              </a:rPr>
              <a:t>СЛЕДУЕТ КРУПНО РАЗМЕСТИТЬ ГЕРБ ВАШЕГО МУНИЦИПАЛИТЕТА</a:t>
            </a:r>
          </a:p>
        </p:txBody>
      </p:sp>
      <p:pic>
        <p:nvPicPr>
          <p:cNvPr id="14" name="Рисунок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4789" y="1365195"/>
            <a:ext cx="2229114" cy="2808453"/>
          </a:xfrm>
          <a:prstGeom prst="rect">
            <a:avLst/>
          </a:prstGeom>
          <a:noFill/>
          <a:effectLst>
            <a:outerShdw blurRad="50800" dist="50800" dir="5400000" algn="ctr" rotWithShape="0">
              <a:schemeClr val="bg1"/>
            </a:outerShdw>
          </a:effectLst>
        </p:spPr>
      </p:pic>
      <p:pic>
        <p:nvPicPr>
          <p:cNvPr id="20" name="Рисунок 19" descr="C:\Users\Экономика\AppData\Local\Microsoft\Windows\INetCache\Content.Word\1434ab9dde7491e347afd57be3ed33f6.jpg"/>
          <p:cNvPicPr/>
          <p:nvPr/>
        </p:nvPicPr>
        <p:blipFill>
          <a:blip r:embed="rId3">
            <a:extLst>
              <a:ext uri="{28A0092B-C50C-407E-A947-70E740481C1C}">
                <a14:useLocalDpi xmlns:a14="http://schemas.microsoft.com/office/drawing/2010/main" val="0"/>
              </a:ext>
            </a:extLst>
          </a:blip>
          <a:srcRect/>
          <a:stretch>
            <a:fillRect/>
          </a:stretch>
        </p:blipFill>
        <p:spPr bwMode="auto">
          <a:xfrm>
            <a:off x="311074" y="216917"/>
            <a:ext cx="6888719" cy="3956732"/>
          </a:xfrm>
          <a:prstGeom prst="rect">
            <a:avLst/>
          </a:prstGeom>
          <a:ln>
            <a:noFill/>
          </a:ln>
          <a:effectLst>
            <a:outerShdw blurRad="50800" dist="50800" dir="5400000" algn="ctr" rotWithShape="0">
              <a:schemeClr val="accent1"/>
            </a:outerShdw>
            <a:softEdge rad="112500"/>
          </a:effectLst>
        </p:spPr>
      </p:pic>
      <p:pic>
        <p:nvPicPr>
          <p:cNvPr id="2" name="Рисунок 1"/>
          <p:cNvPicPr>
            <a:picLocks noChangeAspect="1"/>
          </p:cNvPicPr>
          <p:nvPr/>
        </p:nvPicPr>
        <p:blipFill rotWithShape="1">
          <a:blip r:embed="rId4">
            <a:extLst>
              <a:ext uri="{28A0092B-C50C-407E-A947-70E740481C1C}">
                <a14:useLocalDpi xmlns:a14="http://schemas.microsoft.com/office/drawing/2010/main" val="0"/>
              </a:ext>
            </a:extLst>
          </a:blip>
          <a:srcRect t="1" r="2584" b="-264"/>
          <a:stretch/>
        </p:blipFill>
        <p:spPr>
          <a:xfrm>
            <a:off x="9087982" y="216916"/>
            <a:ext cx="550181" cy="669013"/>
          </a:xfrm>
          <a:prstGeom prst="rect">
            <a:avLst/>
          </a:prstGeom>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895831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Скругленный прямоугольник 71">
            <a:extLst>
              <a:ext uri="{FF2B5EF4-FFF2-40B4-BE49-F238E27FC236}">
                <a16:creationId xmlns="" xmlns:a16="http://schemas.microsoft.com/office/drawing/2014/main" id="{1FEA1B35-77E4-A172-D1A3-AE89EA44D200}"/>
              </a:ext>
            </a:extLst>
          </p:cNvPr>
          <p:cNvSpPr/>
          <p:nvPr/>
        </p:nvSpPr>
        <p:spPr>
          <a:xfrm>
            <a:off x="660911" y="2311269"/>
            <a:ext cx="3977403" cy="4020102"/>
          </a:xfrm>
          <a:prstGeom prst="roundRect">
            <a:avLst>
              <a:gd name="adj" fmla="val 7045"/>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0" name="Скругленный прямоугольник 29">
            <a:extLst>
              <a:ext uri="{FF2B5EF4-FFF2-40B4-BE49-F238E27FC236}">
                <a16:creationId xmlns="" xmlns:a16="http://schemas.microsoft.com/office/drawing/2014/main" id="{3E6210EF-3CE9-687B-D58A-316299AB2051}"/>
              </a:ext>
            </a:extLst>
          </p:cNvPr>
          <p:cNvSpPr/>
          <p:nvPr/>
        </p:nvSpPr>
        <p:spPr>
          <a:xfrm>
            <a:off x="1059010" y="2454954"/>
            <a:ext cx="3376257" cy="775597"/>
          </a:xfrm>
          <a:prstGeom prst="roundRect">
            <a:avLst>
              <a:gd name="adj" fmla="val 32405"/>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Скругленный прямоугольник 41">
            <a:extLst>
              <a:ext uri="{FF2B5EF4-FFF2-40B4-BE49-F238E27FC236}">
                <a16:creationId xmlns="" xmlns:a16="http://schemas.microsoft.com/office/drawing/2014/main" id="{9F46E5B8-FE2C-5F41-4B8A-85D1E43FAA58}"/>
              </a:ext>
            </a:extLst>
          </p:cNvPr>
          <p:cNvSpPr/>
          <p:nvPr/>
        </p:nvSpPr>
        <p:spPr>
          <a:xfrm>
            <a:off x="4841363" y="2304877"/>
            <a:ext cx="4946234" cy="4020102"/>
          </a:xfrm>
          <a:prstGeom prst="roundRect">
            <a:avLst>
              <a:gd name="adj" fmla="val 5164"/>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 xmlns:a16="http://schemas.microsoft.com/office/drawing/2014/main" id="{912D699B-3924-518D-6259-49B5096496FC}"/>
              </a:ext>
            </a:extLst>
          </p:cNvPr>
          <p:cNvSpPr txBox="1"/>
          <p:nvPr/>
        </p:nvSpPr>
        <p:spPr>
          <a:xfrm>
            <a:off x="627016" y="550177"/>
            <a:ext cx="7317882" cy="738664"/>
          </a:xfrm>
          <a:prstGeom prst="rect">
            <a:avLst/>
          </a:prstGeom>
          <a:noFill/>
        </p:spPr>
        <p:txBody>
          <a:bodyPr wrap="square" lIns="0" tIns="0" rIns="0" bIns="0" rtlCol="0">
            <a:spAutoFit/>
          </a:bodyPr>
          <a:lstStyle/>
          <a:p>
            <a:r>
              <a:rPr lang="x-none" sz="2400" b="1" dirty="0">
                <a:latin typeface="Arial" panose="020B0604020202020204" pitchFamily="34" charset="0"/>
                <a:cs typeface="Arial" panose="020B0604020202020204" pitchFamily="34" charset="0"/>
              </a:rPr>
              <a:t>ТУРИЗМ</a:t>
            </a:r>
          </a:p>
          <a:p>
            <a:r>
              <a:rPr lang="x-none" sz="2400" dirty="0">
                <a:latin typeface="Arial" panose="020B0604020202020204" pitchFamily="34" charset="0"/>
                <a:cs typeface="Arial" panose="020B0604020202020204" pitchFamily="34" charset="0"/>
              </a:rPr>
              <a:t>ТУРИСТИЧЕСКИЕ МАРШРУТЫ</a:t>
            </a:r>
          </a:p>
        </p:txBody>
      </p:sp>
      <p:sp>
        <p:nvSpPr>
          <p:cNvPr id="2" name="Скругленный прямоугольник 1">
            <a:extLst>
              <a:ext uri="{FF2B5EF4-FFF2-40B4-BE49-F238E27FC236}">
                <a16:creationId xmlns="" xmlns:a16="http://schemas.microsoft.com/office/drawing/2014/main" id="{CD619759-1B46-A085-9BEA-16699177FCA2}"/>
              </a:ext>
            </a:extLst>
          </p:cNvPr>
          <p:cNvSpPr/>
          <p:nvPr/>
        </p:nvSpPr>
        <p:spPr>
          <a:xfrm>
            <a:off x="627017" y="163628"/>
            <a:ext cx="665113" cy="273844"/>
          </a:xfrm>
          <a:prstGeom prst="roundRect">
            <a:avLst>
              <a:gd name="adj" fmla="val 50000"/>
            </a:avLst>
          </a:prstGeom>
          <a:solidFill>
            <a:srgbClr val="4756A0"/>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p>
            <a:r>
              <a:rPr lang="ru-RU" sz="800" b="1" dirty="0">
                <a:solidFill>
                  <a:schemeClr val="bg1"/>
                </a:solidFill>
                <a:latin typeface="Arial" panose="020B0604020202020204" pitchFamily="34" charset="0"/>
                <a:cs typeface="Arial" panose="020B0604020202020204" pitchFamily="34" charset="0"/>
              </a:rPr>
              <a:t>туризм</a:t>
            </a:r>
            <a:endParaRPr lang="x-none" sz="800" b="1" dirty="0">
              <a:solidFill>
                <a:schemeClr val="bg1"/>
              </a:solidFill>
              <a:latin typeface="Arial" panose="020B0604020202020204" pitchFamily="34" charset="0"/>
              <a:cs typeface="Arial" panose="020B0604020202020204" pitchFamily="34" charset="0"/>
            </a:endParaRPr>
          </a:p>
        </p:txBody>
      </p:sp>
      <p:sp>
        <p:nvSpPr>
          <p:cNvPr id="51" name="Номер слайда 50">
            <a:extLst>
              <a:ext uri="{FF2B5EF4-FFF2-40B4-BE49-F238E27FC236}">
                <a16:creationId xmlns="" xmlns:a16="http://schemas.microsoft.com/office/drawing/2014/main" id="{44424661-66FD-8F93-DC83-63C5A9828CCF}"/>
              </a:ext>
            </a:extLst>
          </p:cNvPr>
          <p:cNvSpPr>
            <a:spLocks noGrp="1"/>
          </p:cNvSpPr>
          <p:nvPr>
            <p:ph type="sldNum" sz="quarter" idx="12"/>
          </p:nvPr>
        </p:nvSpPr>
        <p:spPr>
          <a:xfrm>
            <a:off x="9059974" y="6607261"/>
            <a:ext cx="727623" cy="123111"/>
          </a:xfrm>
        </p:spPr>
        <p:txBody>
          <a:bodyPr lIns="0" tIns="0" rIns="0" bIns="0" anchor="b"/>
          <a:lstStyle/>
          <a:p>
            <a:fld id="{F3749720-1430-DF46-8A1E-D768C54B98EF}" type="slidenum">
              <a:rPr lang="x-none" sz="800" smtClean="0">
                <a:solidFill>
                  <a:schemeClr val="tx1"/>
                </a:solidFill>
                <a:latin typeface="Arial" panose="020B0604020202020204" pitchFamily="34" charset="0"/>
                <a:cs typeface="Arial" panose="020B0604020202020204" pitchFamily="34" charset="0"/>
              </a:rPr>
              <a:t>10</a:t>
            </a:fld>
            <a:endParaRPr lang="x-none" sz="800" dirty="0">
              <a:solidFill>
                <a:schemeClr val="tx1"/>
              </a:solidFill>
              <a:latin typeface="Arial" panose="020B0604020202020204" pitchFamily="34" charset="0"/>
              <a:cs typeface="Arial" panose="020B0604020202020204" pitchFamily="34" charset="0"/>
            </a:endParaRPr>
          </a:p>
        </p:txBody>
      </p:sp>
      <p:sp>
        <p:nvSpPr>
          <p:cNvPr id="9" name="Скругленный прямоугольник 8">
            <a:extLst>
              <a:ext uri="{FF2B5EF4-FFF2-40B4-BE49-F238E27FC236}">
                <a16:creationId xmlns="" xmlns:a16="http://schemas.microsoft.com/office/drawing/2014/main" id="{3E6210EF-3CE9-687B-D58A-316299AB2051}"/>
              </a:ext>
            </a:extLst>
          </p:cNvPr>
          <p:cNvSpPr/>
          <p:nvPr/>
        </p:nvSpPr>
        <p:spPr>
          <a:xfrm>
            <a:off x="627016" y="1401546"/>
            <a:ext cx="8983722" cy="775597"/>
          </a:xfrm>
          <a:prstGeom prst="roundRect">
            <a:avLst>
              <a:gd name="adj" fmla="val 32405"/>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00" b="1" smtClean="0">
                <a:solidFill>
                  <a:prstClr val="white"/>
                </a:solidFill>
                <a:latin typeface="Arial" panose="020B0604020202020204" pitchFamily="34" charset="0"/>
                <a:cs typeface="Arial" panose="020B0604020202020204" pitchFamily="34" charset="0"/>
              </a:rPr>
              <a:t>На территории Хсавюртовского района разработан экскурсионный маршрут «По следам предков», который предусматривает посещение исторических объектов и знакомство с традиционным бытом жителей района. Георафические точки следованиямаршрута, населеный пункты; Эндирей, г.Хасавюрт, Сулевкент, Куруш и Аксай</a:t>
            </a:r>
            <a:endParaRPr kumimoji="0" lang="ru-RU"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Овал 12">
            <a:extLst>
              <a:ext uri="{FF2B5EF4-FFF2-40B4-BE49-F238E27FC236}">
                <a16:creationId xmlns="" xmlns:a16="http://schemas.microsoft.com/office/drawing/2014/main" id="{11473CE6-90F5-AEE0-DE2C-741B3FB20BBD}"/>
              </a:ext>
            </a:extLst>
          </p:cNvPr>
          <p:cNvSpPr/>
          <p:nvPr/>
        </p:nvSpPr>
        <p:spPr>
          <a:xfrm>
            <a:off x="852980" y="2589974"/>
            <a:ext cx="180000" cy="180000"/>
          </a:xfrm>
          <a:prstGeom prst="ellipse">
            <a:avLst/>
          </a:prstGeom>
          <a:solidFill>
            <a:schemeClr val="bg1"/>
          </a:solidFill>
          <a:ln>
            <a:solidFill>
              <a:srgbClr val="4756A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900" b="1" dirty="0">
                <a:solidFill>
                  <a:srgbClr val="4756A0"/>
                </a:solidFill>
                <a:latin typeface="Arial" panose="020B0604020202020204" pitchFamily="34" charset="0"/>
                <a:cs typeface="Arial" panose="020B0604020202020204" pitchFamily="34" charset="0"/>
              </a:rPr>
              <a:t>1</a:t>
            </a:r>
          </a:p>
        </p:txBody>
      </p:sp>
      <p:sp>
        <p:nvSpPr>
          <p:cNvPr id="15" name="Овал 14">
            <a:extLst>
              <a:ext uri="{FF2B5EF4-FFF2-40B4-BE49-F238E27FC236}">
                <a16:creationId xmlns="" xmlns:a16="http://schemas.microsoft.com/office/drawing/2014/main" id="{A4F9D21E-69D1-7F1B-E002-38AFEE7A6866}"/>
              </a:ext>
            </a:extLst>
          </p:cNvPr>
          <p:cNvSpPr/>
          <p:nvPr/>
        </p:nvSpPr>
        <p:spPr>
          <a:xfrm>
            <a:off x="852980" y="3394782"/>
            <a:ext cx="180000" cy="180000"/>
          </a:xfrm>
          <a:prstGeom prst="ellipse">
            <a:avLst/>
          </a:prstGeom>
          <a:solidFill>
            <a:schemeClr val="bg1"/>
          </a:solidFill>
          <a:ln>
            <a:solidFill>
              <a:srgbClr val="4756A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900" b="1" dirty="0">
                <a:solidFill>
                  <a:srgbClr val="4756A0"/>
                </a:solidFill>
                <a:latin typeface="Arial" panose="020B0604020202020204" pitchFamily="34" charset="0"/>
                <a:cs typeface="Arial" panose="020B0604020202020204" pitchFamily="34" charset="0"/>
              </a:rPr>
              <a:t>2</a:t>
            </a:r>
          </a:p>
        </p:txBody>
      </p:sp>
      <p:sp>
        <p:nvSpPr>
          <p:cNvPr id="17" name="Овал 16">
            <a:extLst>
              <a:ext uri="{FF2B5EF4-FFF2-40B4-BE49-F238E27FC236}">
                <a16:creationId xmlns="" xmlns:a16="http://schemas.microsoft.com/office/drawing/2014/main" id="{35D67197-D7DC-D223-02D1-1000B2C57B69}"/>
              </a:ext>
            </a:extLst>
          </p:cNvPr>
          <p:cNvSpPr/>
          <p:nvPr/>
        </p:nvSpPr>
        <p:spPr>
          <a:xfrm>
            <a:off x="852980" y="4087698"/>
            <a:ext cx="180000" cy="180000"/>
          </a:xfrm>
          <a:prstGeom prst="ellipse">
            <a:avLst/>
          </a:prstGeom>
          <a:solidFill>
            <a:schemeClr val="bg1"/>
          </a:solidFill>
          <a:ln>
            <a:solidFill>
              <a:srgbClr val="4756A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900" b="1" dirty="0">
                <a:solidFill>
                  <a:srgbClr val="4756A0"/>
                </a:solidFill>
                <a:latin typeface="Arial" panose="020B0604020202020204" pitchFamily="34" charset="0"/>
                <a:cs typeface="Arial" panose="020B0604020202020204" pitchFamily="34" charset="0"/>
              </a:rPr>
              <a:t>3</a:t>
            </a:r>
          </a:p>
        </p:txBody>
      </p:sp>
      <p:sp>
        <p:nvSpPr>
          <p:cNvPr id="19" name="Овал 18">
            <a:extLst>
              <a:ext uri="{FF2B5EF4-FFF2-40B4-BE49-F238E27FC236}">
                <a16:creationId xmlns="" xmlns:a16="http://schemas.microsoft.com/office/drawing/2014/main" id="{C1BD3DD5-5456-150A-CE00-B003466622B3}"/>
              </a:ext>
            </a:extLst>
          </p:cNvPr>
          <p:cNvSpPr/>
          <p:nvPr/>
        </p:nvSpPr>
        <p:spPr>
          <a:xfrm>
            <a:off x="852980" y="4653942"/>
            <a:ext cx="180000" cy="180000"/>
          </a:xfrm>
          <a:prstGeom prst="ellipse">
            <a:avLst/>
          </a:prstGeom>
          <a:solidFill>
            <a:schemeClr val="bg1"/>
          </a:solidFill>
          <a:ln>
            <a:solidFill>
              <a:srgbClr val="4756A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900" b="1" dirty="0">
                <a:solidFill>
                  <a:srgbClr val="4756A0"/>
                </a:solidFill>
                <a:latin typeface="Arial" panose="020B0604020202020204" pitchFamily="34" charset="0"/>
                <a:cs typeface="Arial" panose="020B0604020202020204" pitchFamily="34" charset="0"/>
              </a:rPr>
              <a:t>4</a:t>
            </a:r>
          </a:p>
        </p:txBody>
      </p:sp>
      <p:pic>
        <p:nvPicPr>
          <p:cNvPr id="57" name="Рисунок 56" descr="Маркер со сплошной заливкой">
            <a:extLst>
              <a:ext uri="{FF2B5EF4-FFF2-40B4-BE49-F238E27FC236}">
                <a16:creationId xmlns="" xmlns:a16="http://schemas.microsoft.com/office/drawing/2014/main" id="{57D7220F-E7AF-3A4A-1541-892FA17F55E2}"/>
              </a:ext>
            </a:extLst>
          </p:cNvPr>
          <p:cNvPicPr>
            <a:picLocks noChangeAspect="1"/>
          </p:cNvPicPr>
          <p:nvPr/>
        </p:nvPicPr>
        <p:blipFill>
          <a:blip r:embed="rId3">
            <a:extLst>
              <a:ext uri="{96DAC541-7B7A-43D3-8B79-37D633B846F1}">
                <asvg:svgBlip xmlns="" xmlns:asvg="http://schemas.microsoft.com/office/drawing/2016/SVG/main" r:embed="rId6"/>
              </a:ext>
            </a:extLst>
          </a:blip>
          <a:stretch>
            <a:fillRect/>
          </a:stretch>
        </p:blipFill>
        <p:spPr>
          <a:xfrm>
            <a:off x="6185724" y="3394782"/>
            <a:ext cx="180000" cy="180000"/>
          </a:xfrm>
          <a:prstGeom prst="rect">
            <a:avLst/>
          </a:prstGeom>
        </p:spPr>
      </p:pic>
      <p:sp>
        <p:nvSpPr>
          <p:cNvPr id="4" name="TextBox 3">
            <a:extLst>
              <a:ext uri="{FF2B5EF4-FFF2-40B4-BE49-F238E27FC236}">
                <a16:creationId xmlns="" xmlns:a16="http://schemas.microsoft.com/office/drawing/2014/main" id="{DDA5F051-E20D-AD88-EE11-D3FFBACF9B57}"/>
              </a:ext>
            </a:extLst>
          </p:cNvPr>
          <p:cNvSpPr txBox="1"/>
          <p:nvPr/>
        </p:nvSpPr>
        <p:spPr>
          <a:xfrm>
            <a:off x="627016" y="6607261"/>
            <a:ext cx="7317882" cy="123111"/>
          </a:xfrm>
          <a:prstGeom prst="rect">
            <a:avLst/>
          </a:prstGeom>
          <a:noFill/>
        </p:spPr>
        <p:txBody>
          <a:bodyPr wrap="square" lIns="0" tIns="0" rIns="0" bIns="0" rtlCol="0">
            <a:spAutoFit/>
          </a:bodyPr>
          <a:lstStyle/>
          <a:p>
            <a:r>
              <a:rPr lang="x-none" sz="800" dirty="0">
                <a:latin typeface="Arial" panose="020B0604020202020204" pitchFamily="34" charset="0"/>
                <a:cs typeface="Arial" panose="020B0604020202020204" pitchFamily="34" charset="0"/>
              </a:rPr>
              <a:t>ИНВЕСТИЦИОННЫЙ ПРОФИЛЬ </a:t>
            </a:r>
            <a:r>
              <a:rPr lang="ru-RU" sz="800" b="1" dirty="0">
                <a:latin typeface="Arial" panose="020B0604020202020204" pitchFamily="34" charset="0"/>
                <a:cs typeface="Arial" panose="020B0604020202020204" pitchFamily="34" charset="0"/>
              </a:rPr>
              <a:t>МО «ХАСАВЮРТОВСКИЙ РАЙОН</a:t>
            </a:r>
            <a:r>
              <a:rPr lang="ru-RU" sz="800" b="1" dirty="0" smtClean="0">
                <a:latin typeface="Arial" panose="020B0604020202020204" pitchFamily="34" charset="0"/>
                <a:cs typeface="Arial" panose="020B0604020202020204" pitchFamily="34" charset="0"/>
              </a:rPr>
              <a:t>»</a:t>
            </a:r>
            <a:endParaRPr lang="ru-RU" sz="800" dirty="0">
              <a:latin typeface="Arial" panose="020B0604020202020204" pitchFamily="34" charset="0"/>
              <a:cs typeface="Arial" panose="020B0604020202020204" pitchFamily="34" charset="0"/>
            </a:endParaRPr>
          </a:p>
        </p:txBody>
      </p:sp>
      <p:sp>
        <p:nvSpPr>
          <p:cNvPr id="28" name="Овал 27">
            <a:extLst>
              <a:ext uri="{FF2B5EF4-FFF2-40B4-BE49-F238E27FC236}">
                <a16:creationId xmlns="" xmlns:a16="http://schemas.microsoft.com/office/drawing/2014/main" id="{C1BD3DD5-5456-150A-CE00-B003466622B3}"/>
              </a:ext>
            </a:extLst>
          </p:cNvPr>
          <p:cNvSpPr/>
          <p:nvPr/>
        </p:nvSpPr>
        <p:spPr>
          <a:xfrm>
            <a:off x="861607" y="5015824"/>
            <a:ext cx="180000" cy="180000"/>
          </a:xfrm>
          <a:prstGeom prst="ellipse">
            <a:avLst/>
          </a:prstGeom>
          <a:solidFill>
            <a:schemeClr val="bg1"/>
          </a:solidFill>
          <a:ln>
            <a:solidFill>
              <a:srgbClr val="4756A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ru-RU" sz="900" b="1" dirty="0">
                <a:solidFill>
                  <a:srgbClr val="4756A0"/>
                </a:solidFill>
                <a:latin typeface="Arial" panose="020B0604020202020204" pitchFamily="34" charset="0"/>
                <a:cs typeface="Arial" panose="020B0604020202020204" pitchFamily="34" charset="0"/>
              </a:rPr>
              <a:t>5</a:t>
            </a:r>
            <a:endParaRPr lang="ru-RU" sz="900" b="1" smtClean="0">
              <a:solidFill>
                <a:srgbClr val="4756A0"/>
              </a:solidFill>
              <a:latin typeface="Arial" panose="020B0604020202020204" pitchFamily="34" charset="0"/>
              <a:cs typeface="Arial" panose="020B0604020202020204" pitchFamily="34" charset="0"/>
            </a:endParaRPr>
          </a:p>
        </p:txBody>
      </p:sp>
      <p:sp>
        <p:nvSpPr>
          <p:cNvPr id="5" name="Прямоугольник 4"/>
          <p:cNvSpPr/>
          <p:nvPr/>
        </p:nvSpPr>
        <p:spPr>
          <a:xfrm>
            <a:off x="1174209" y="2520584"/>
            <a:ext cx="3324314" cy="630942"/>
          </a:xfrm>
          <a:prstGeom prst="rect">
            <a:avLst/>
          </a:prstGeom>
          <a:noFill/>
        </p:spPr>
        <p:txBody>
          <a:bodyPr wrap="square" lIns="91440" tIns="45720" rIns="91440" bIns="45720">
            <a:spAutoFit/>
          </a:bodyPr>
          <a:lstStyle/>
          <a:p>
            <a:r>
              <a:rPr lang="ru-RU" sz="700" b="1" cap="none" spc="0" smtClean="0">
                <a:ln w="0"/>
                <a:solidFill>
                  <a:schemeClr val="bg1"/>
                </a:solidFill>
                <a:latin typeface="Arial" panose="020B0604020202020204" pitchFamily="34" charset="0"/>
                <a:cs typeface="Arial" panose="020B0604020202020204" pitchFamily="34" charset="0"/>
              </a:rPr>
              <a:t>В с. Эндирей обьектами туристического показа являются останки «Андреаульского городища» </a:t>
            </a:r>
            <a:r>
              <a:rPr lang="en-US" sz="700" b="1" smtClean="0">
                <a:ln w="0"/>
                <a:solidFill>
                  <a:schemeClr val="bg1"/>
                </a:solidFill>
                <a:latin typeface="Arial" panose="020B0604020202020204" pitchFamily="34" charset="0"/>
                <a:cs typeface="Arial" panose="020B0604020202020204" pitchFamily="34" charset="0"/>
              </a:rPr>
              <a:t>I – X</a:t>
            </a:r>
            <a:r>
              <a:rPr lang="ru-RU" sz="700" b="1">
                <a:ln w="0"/>
                <a:solidFill>
                  <a:schemeClr val="bg1"/>
                </a:solidFill>
                <a:latin typeface="Arial" panose="020B0604020202020204" pitchFamily="34" charset="0"/>
                <a:cs typeface="Arial" panose="020B0604020202020204" pitchFamily="34" charset="0"/>
              </a:rPr>
              <a:t> </a:t>
            </a:r>
            <a:r>
              <a:rPr lang="ru-RU" sz="700" b="1" smtClean="0">
                <a:ln w="0"/>
                <a:solidFill>
                  <a:schemeClr val="bg1"/>
                </a:solidFill>
                <a:latin typeface="Arial" panose="020B0604020202020204" pitchFamily="34" charset="0"/>
                <a:cs typeface="Arial" panose="020B0604020202020204" pitchFamily="34" charset="0"/>
              </a:rPr>
              <a:t>вв</a:t>
            </a:r>
            <a:r>
              <a:rPr lang="en-US" sz="700" b="1" smtClean="0">
                <a:ln w="0"/>
                <a:solidFill>
                  <a:schemeClr val="bg1"/>
                </a:solidFill>
                <a:latin typeface="Arial" panose="020B0604020202020204" pitchFamily="34" charset="0"/>
                <a:cs typeface="Arial" panose="020B0604020202020204" pitchFamily="34" charset="0"/>
              </a:rPr>
              <a:t> </a:t>
            </a:r>
            <a:r>
              <a:rPr lang="ru-RU" sz="700" b="1" smtClean="0">
                <a:ln w="0"/>
                <a:solidFill>
                  <a:schemeClr val="bg1"/>
                </a:solidFill>
                <a:latin typeface="Arial" panose="020B0604020202020204" pitchFamily="34" charset="0"/>
                <a:cs typeface="Arial" panose="020B0604020202020204" pitchFamily="34" charset="0"/>
              </a:rPr>
              <a:t>(памятники археологического наследия Федерального значения, близ с.Эндирей) Экскурсия по древнему селу Эндирей, посещения старинных мечетей, древних захоронений (Царские курганы), останки крепости «Внезапной»</a:t>
            </a:r>
            <a:endParaRPr lang="ru-RU" sz="700" b="1" cap="none" spc="0">
              <a:ln w="0"/>
              <a:solidFill>
                <a:schemeClr val="bg1"/>
              </a:solidFill>
              <a:latin typeface="Arial" panose="020B0604020202020204" pitchFamily="34" charset="0"/>
              <a:cs typeface="Arial" panose="020B0604020202020204" pitchFamily="34" charset="0"/>
            </a:endParaRPr>
          </a:p>
        </p:txBody>
      </p:sp>
      <p:sp>
        <p:nvSpPr>
          <p:cNvPr id="32" name="Скругленный прямоугольник 31">
            <a:extLst>
              <a:ext uri="{FF2B5EF4-FFF2-40B4-BE49-F238E27FC236}">
                <a16:creationId xmlns="" xmlns:a16="http://schemas.microsoft.com/office/drawing/2014/main" id="{3E6210EF-3CE9-687B-D58A-316299AB2051}"/>
              </a:ext>
            </a:extLst>
          </p:cNvPr>
          <p:cNvSpPr/>
          <p:nvPr/>
        </p:nvSpPr>
        <p:spPr>
          <a:xfrm>
            <a:off x="1059009" y="3270228"/>
            <a:ext cx="3376257" cy="775597"/>
          </a:xfrm>
          <a:prstGeom prst="roundRect">
            <a:avLst>
              <a:gd name="adj" fmla="val 32405"/>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Прямоугольник 33"/>
          <p:cNvSpPr/>
          <p:nvPr/>
        </p:nvSpPr>
        <p:spPr>
          <a:xfrm>
            <a:off x="1151052" y="3288558"/>
            <a:ext cx="3324314" cy="738664"/>
          </a:xfrm>
          <a:prstGeom prst="rect">
            <a:avLst/>
          </a:prstGeom>
          <a:noFill/>
        </p:spPr>
        <p:txBody>
          <a:bodyPr wrap="square" lIns="91440" tIns="45720" rIns="91440" bIns="45720">
            <a:spAutoFit/>
          </a:bodyPr>
          <a:lstStyle/>
          <a:p>
            <a:r>
              <a:rPr lang="ru-RU" sz="700" b="1">
                <a:ln w="0"/>
                <a:solidFill>
                  <a:schemeClr val="bg1"/>
                </a:solidFill>
                <a:latin typeface="Arial" panose="020B0604020202020204" pitchFamily="34" charset="0"/>
                <a:cs typeface="Arial" panose="020B0604020202020204" pitchFamily="34" charset="0"/>
              </a:rPr>
              <a:t> </a:t>
            </a:r>
            <a:r>
              <a:rPr lang="ru-RU" sz="700" b="1" smtClean="0">
                <a:ln w="0"/>
                <a:solidFill>
                  <a:schemeClr val="bg1"/>
                </a:solidFill>
                <a:latin typeface="Arial" panose="020B0604020202020204" pitchFamily="34" charset="0"/>
                <a:cs typeface="Arial" panose="020B0604020202020204" pitchFamily="34" charset="0"/>
              </a:rPr>
              <a:t>  В г.Хасавюрт Экскурсия по «Центру традиционной культуры народов России им. Абасова Б.Х.</a:t>
            </a:r>
          </a:p>
          <a:p>
            <a:r>
              <a:rPr lang="ru-RU" sz="700" b="1" cap="none" spc="0">
                <a:ln w="0"/>
                <a:solidFill>
                  <a:schemeClr val="bg1"/>
                </a:solidFill>
                <a:latin typeface="Arial" panose="020B0604020202020204" pitchFamily="34" charset="0"/>
                <a:cs typeface="Arial" panose="020B0604020202020204" pitchFamily="34" charset="0"/>
              </a:rPr>
              <a:t> </a:t>
            </a:r>
            <a:r>
              <a:rPr lang="ru-RU" sz="700" b="1" cap="none" spc="0" smtClean="0">
                <a:ln w="0"/>
                <a:solidFill>
                  <a:schemeClr val="bg1"/>
                </a:solidFill>
                <a:latin typeface="Arial" panose="020B0604020202020204" pitchFamily="34" charset="0"/>
                <a:cs typeface="Arial" panose="020B0604020202020204" pitchFamily="34" charset="0"/>
              </a:rPr>
              <a:t>  Посещение знаменитого собора (Во имя Иконы Знамения Присвятой Бородици) – крупнейшего православного храма Северного Кавказа </a:t>
            </a:r>
          </a:p>
          <a:p>
            <a:r>
              <a:rPr lang="ru-RU" sz="700" b="1">
                <a:ln w="0"/>
                <a:solidFill>
                  <a:schemeClr val="bg1"/>
                </a:solidFill>
                <a:latin typeface="Arial" panose="020B0604020202020204" pitchFamily="34" charset="0"/>
                <a:cs typeface="Arial" panose="020B0604020202020204" pitchFamily="34" charset="0"/>
              </a:rPr>
              <a:t> </a:t>
            </a:r>
            <a:r>
              <a:rPr lang="ru-RU" sz="700" b="1" smtClean="0">
                <a:ln w="0"/>
                <a:solidFill>
                  <a:schemeClr val="bg1"/>
                </a:solidFill>
                <a:latin typeface="Arial" panose="020B0604020202020204" pitchFamily="34" charset="0"/>
                <a:cs typeface="Arial" panose="020B0604020202020204" pitchFamily="34" charset="0"/>
              </a:rPr>
              <a:t>  </a:t>
            </a:r>
            <a:r>
              <a:rPr lang="ru-RU" sz="700" b="1" cap="none" spc="0" smtClean="0">
                <a:ln w="0"/>
                <a:solidFill>
                  <a:schemeClr val="bg1"/>
                </a:solidFill>
                <a:latin typeface="Arial" panose="020B0604020202020204" pitchFamily="34" charset="0"/>
                <a:cs typeface="Arial" panose="020B0604020202020204" pitchFamily="34" charset="0"/>
              </a:rPr>
              <a:t>(Памятник архитектуры начала </a:t>
            </a:r>
            <a:r>
              <a:rPr lang="en-US" sz="700" b="1" cap="none" spc="0" smtClean="0">
                <a:ln w="0"/>
                <a:solidFill>
                  <a:schemeClr val="bg1"/>
                </a:solidFill>
                <a:latin typeface="Arial" panose="020B0604020202020204" pitchFamily="34" charset="0"/>
                <a:cs typeface="Arial" panose="020B0604020202020204" pitchFamily="34" charset="0"/>
              </a:rPr>
              <a:t>XX</a:t>
            </a:r>
            <a:r>
              <a:rPr lang="ru-RU" sz="700" b="1" cap="none" spc="0" smtClean="0">
                <a:ln w="0"/>
                <a:solidFill>
                  <a:schemeClr val="bg1"/>
                </a:solidFill>
                <a:latin typeface="Arial" panose="020B0604020202020204" pitchFamily="34" charset="0"/>
                <a:cs typeface="Arial" panose="020B0604020202020204" pitchFamily="34" charset="0"/>
              </a:rPr>
              <a:t> века)</a:t>
            </a:r>
          </a:p>
        </p:txBody>
      </p:sp>
      <p:sp>
        <p:nvSpPr>
          <p:cNvPr id="38" name="Скругленный прямоугольник 37">
            <a:extLst>
              <a:ext uri="{FF2B5EF4-FFF2-40B4-BE49-F238E27FC236}">
                <a16:creationId xmlns="" xmlns:a16="http://schemas.microsoft.com/office/drawing/2014/main" id="{3E6210EF-3CE9-687B-D58A-316299AB2051}"/>
              </a:ext>
            </a:extLst>
          </p:cNvPr>
          <p:cNvSpPr/>
          <p:nvPr/>
        </p:nvSpPr>
        <p:spPr>
          <a:xfrm>
            <a:off x="1059008" y="4086961"/>
            <a:ext cx="3376257" cy="526017"/>
          </a:xfrm>
          <a:prstGeom prst="roundRect">
            <a:avLst>
              <a:gd name="adj" fmla="val 32405"/>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Скругленный прямоугольник 39">
            <a:extLst>
              <a:ext uri="{FF2B5EF4-FFF2-40B4-BE49-F238E27FC236}">
                <a16:creationId xmlns="" xmlns:a16="http://schemas.microsoft.com/office/drawing/2014/main" id="{3E6210EF-3CE9-687B-D58A-316299AB2051}"/>
              </a:ext>
            </a:extLst>
          </p:cNvPr>
          <p:cNvSpPr/>
          <p:nvPr/>
        </p:nvSpPr>
        <p:spPr>
          <a:xfrm>
            <a:off x="1059008" y="4662490"/>
            <a:ext cx="3376257" cy="318116"/>
          </a:xfrm>
          <a:prstGeom prst="roundRect">
            <a:avLst>
              <a:gd name="adj" fmla="val 32405"/>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Прямоугольник 42"/>
          <p:cNvSpPr/>
          <p:nvPr/>
        </p:nvSpPr>
        <p:spPr>
          <a:xfrm>
            <a:off x="1059008" y="4081052"/>
            <a:ext cx="3324314" cy="523220"/>
          </a:xfrm>
          <a:prstGeom prst="rect">
            <a:avLst/>
          </a:prstGeom>
          <a:noFill/>
        </p:spPr>
        <p:txBody>
          <a:bodyPr wrap="square" lIns="91440" tIns="45720" rIns="91440" bIns="45720">
            <a:spAutoFit/>
          </a:bodyPr>
          <a:lstStyle/>
          <a:p>
            <a:r>
              <a:rPr lang="ru-RU" sz="700" b="1">
                <a:ln w="0"/>
                <a:solidFill>
                  <a:schemeClr val="bg1"/>
                </a:solidFill>
                <a:latin typeface="Arial" panose="020B0604020202020204" pitchFamily="34" charset="0"/>
                <a:cs typeface="Arial" panose="020B0604020202020204" pitchFamily="34" charset="0"/>
              </a:rPr>
              <a:t> </a:t>
            </a:r>
            <a:r>
              <a:rPr lang="ru-RU" sz="700" b="1" smtClean="0">
                <a:ln w="0"/>
                <a:solidFill>
                  <a:schemeClr val="bg1"/>
                </a:solidFill>
                <a:latin typeface="Arial" panose="020B0604020202020204" pitchFamily="34" charset="0"/>
                <a:cs typeface="Arial" panose="020B0604020202020204" pitchFamily="34" charset="0"/>
              </a:rPr>
              <a:t>  с. Сулефкент посещение цеха по производству гончарных изделий, мастер-класс по изгатовлению посуды из керамики</a:t>
            </a:r>
          </a:p>
          <a:p>
            <a:pPr algn="just"/>
            <a:r>
              <a:rPr lang="ru-RU" sz="700" b="1" smtClean="0">
                <a:ln w="0"/>
                <a:solidFill>
                  <a:schemeClr val="bg1"/>
                </a:solidFill>
                <a:latin typeface="Arial" panose="020B0604020202020204" pitchFamily="34" charset="0"/>
                <a:cs typeface="Arial" panose="020B0604020202020204" pitchFamily="34" charset="0"/>
              </a:rPr>
              <a:t>   Посещение филиала Дагестанского государственного объединенного музея имени Тахи-Годи.</a:t>
            </a:r>
            <a:endParaRPr lang="ru-RU" sz="700" b="1" cap="none" spc="0" smtClean="0">
              <a:ln w="0"/>
              <a:solidFill>
                <a:schemeClr val="bg1"/>
              </a:solidFill>
              <a:latin typeface="Arial" panose="020B0604020202020204" pitchFamily="34" charset="0"/>
              <a:cs typeface="Arial" panose="020B0604020202020204" pitchFamily="34" charset="0"/>
            </a:endParaRPr>
          </a:p>
        </p:txBody>
      </p:sp>
      <p:sp>
        <p:nvSpPr>
          <p:cNvPr id="44" name="Прямоугольник 43"/>
          <p:cNvSpPr/>
          <p:nvPr/>
        </p:nvSpPr>
        <p:spPr>
          <a:xfrm>
            <a:off x="1059008" y="4654099"/>
            <a:ext cx="3324314" cy="307777"/>
          </a:xfrm>
          <a:prstGeom prst="rect">
            <a:avLst/>
          </a:prstGeom>
          <a:noFill/>
        </p:spPr>
        <p:txBody>
          <a:bodyPr wrap="square" lIns="91440" tIns="45720" rIns="91440" bIns="45720">
            <a:spAutoFit/>
          </a:bodyPr>
          <a:lstStyle/>
          <a:p>
            <a:r>
              <a:rPr lang="ru-RU" sz="700" b="1">
                <a:ln w="0"/>
                <a:solidFill>
                  <a:schemeClr val="bg1"/>
                </a:solidFill>
                <a:latin typeface="Arial" panose="020B0604020202020204" pitchFamily="34" charset="0"/>
                <a:cs typeface="Arial" panose="020B0604020202020204" pitchFamily="34" charset="0"/>
              </a:rPr>
              <a:t> </a:t>
            </a:r>
            <a:r>
              <a:rPr lang="ru-RU" sz="700" b="1" smtClean="0">
                <a:ln w="0"/>
                <a:solidFill>
                  <a:schemeClr val="bg1"/>
                </a:solidFill>
                <a:latin typeface="Arial" panose="020B0604020202020204" pitchFamily="34" charset="0"/>
                <a:cs typeface="Arial" panose="020B0604020202020204" pitchFamily="34" charset="0"/>
              </a:rPr>
              <a:t>  с. Куруш знакомство с традиционным бытом горцев, старинные обряды, мастер-класс по ковроткачеству.</a:t>
            </a:r>
            <a:endParaRPr lang="ru-RU" sz="700" b="1" cap="none" spc="0" smtClean="0">
              <a:ln w="0"/>
              <a:solidFill>
                <a:schemeClr val="bg1"/>
              </a:solidFill>
              <a:latin typeface="Arial" panose="020B0604020202020204" pitchFamily="34" charset="0"/>
              <a:cs typeface="Arial" panose="020B0604020202020204" pitchFamily="34" charset="0"/>
            </a:endParaRPr>
          </a:p>
        </p:txBody>
      </p:sp>
      <p:pic>
        <p:nvPicPr>
          <p:cNvPr id="45" name="Рисунок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9994" y="2446662"/>
            <a:ext cx="4568972" cy="3842578"/>
          </a:xfrm>
          <a:prstGeom prst="rect">
            <a:avLst/>
          </a:prstGeom>
          <a:ln>
            <a:solidFill>
              <a:schemeClr val="accent1"/>
            </a:solidFill>
          </a:ln>
          <a:effectLst>
            <a:softEdge rad="112500"/>
          </a:effectLst>
        </p:spPr>
      </p:pic>
      <p:sp>
        <p:nvSpPr>
          <p:cNvPr id="50" name="Скругленный прямоугольник 49">
            <a:extLst>
              <a:ext uri="{FF2B5EF4-FFF2-40B4-BE49-F238E27FC236}">
                <a16:creationId xmlns="" xmlns:a16="http://schemas.microsoft.com/office/drawing/2014/main" id="{3E6210EF-3CE9-687B-D58A-316299AB2051}"/>
              </a:ext>
            </a:extLst>
          </p:cNvPr>
          <p:cNvSpPr/>
          <p:nvPr/>
        </p:nvSpPr>
        <p:spPr>
          <a:xfrm>
            <a:off x="1059008" y="5020095"/>
            <a:ext cx="3376257" cy="318116"/>
          </a:xfrm>
          <a:prstGeom prst="roundRect">
            <a:avLst>
              <a:gd name="adj" fmla="val 32405"/>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Прямоугольник 52"/>
          <p:cNvSpPr/>
          <p:nvPr/>
        </p:nvSpPr>
        <p:spPr>
          <a:xfrm>
            <a:off x="1125948" y="5011603"/>
            <a:ext cx="3324314" cy="307777"/>
          </a:xfrm>
          <a:prstGeom prst="rect">
            <a:avLst/>
          </a:prstGeom>
          <a:noFill/>
        </p:spPr>
        <p:txBody>
          <a:bodyPr wrap="square" lIns="91440" tIns="45720" rIns="91440" bIns="45720">
            <a:spAutoFit/>
          </a:bodyPr>
          <a:lstStyle/>
          <a:p>
            <a:r>
              <a:rPr lang="ru-RU" sz="700" b="1" smtClean="0">
                <a:ln w="0"/>
                <a:solidFill>
                  <a:schemeClr val="bg1"/>
                </a:solidFill>
                <a:latin typeface="Arial" panose="020B0604020202020204" pitchFamily="34" charset="0"/>
                <a:cs typeface="Arial" panose="020B0604020202020204" pitchFamily="34" charset="0"/>
              </a:rPr>
              <a:t>с. Аксай посещение старинных мечетей, краеведческий музей где более 1000 экспонатов старины.</a:t>
            </a:r>
            <a:endParaRPr lang="ru-RU" sz="700" b="1" cap="none" spc="0" smtClean="0">
              <a:ln w="0"/>
              <a:solidFill>
                <a:schemeClr val="bg1"/>
              </a:solidFill>
              <a:latin typeface="Arial" panose="020B0604020202020204" pitchFamily="34" charset="0"/>
              <a:cs typeface="Arial" panose="020B0604020202020204" pitchFamily="34" charset="0"/>
            </a:endParaRPr>
          </a:p>
        </p:txBody>
      </p:sp>
      <p:sp>
        <p:nvSpPr>
          <p:cNvPr id="54" name="Овал 53">
            <a:extLst>
              <a:ext uri="{FF2B5EF4-FFF2-40B4-BE49-F238E27FC236}">
                <a16:creationId xmlns="" xmlns:a16="http://schemas.microsoft.com/office/drawing/2014/main" id="{11473CE6-90F5-AEE0-DE2C-741B3FB20BBD}"/>
              </a:ext>
            </a:extLst>
          </p:cNvPr>
          <p:cNvSpPr/>
          <p:nvPr/>
        </p:nvSpPr>
        <p:spPr>
          <a:xfrm>
            <a:off x="6944708" y="5312767"/>
            <a:ext cx="180000" cy="180000"/>
          </a:xfrm>
          <a:prstGeom prst="ellipse">
            <a:avLst/>
          </a:prstGeom>
          <a:solidFill>
            <a:schemeClr val="bg1"/>
          </a:solidFill>
          <a:ln>
            <a:solidFill>
              <a:srgbClr val="4756A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900" b="1" dirty="0">
                <a:solidFill>
                  <a:srgbClr val="4756A0"/>
                </a:solidFill>
                <a:latin typeface="Arial" panose="020B0604020202020204" pitchFamily="34" charset="0"/>
                <a:cs typeface="Arial" panose="020B0604020202020204" pitchFamily="34" charset="0"/>
              </a:rPr>
              <a:t>1</a:t>
            </a:r>
          </a:p>
        </p:txBody>
      </p:sp>
      <p:sp>
        <p:nvSpPr>
          <p:cNvPr id="55" name="Овал 54">
            <a:extLst>
              <a:ext uri="{FF2B5EF4-FFF2-40B4-BE49-F238E27FC236}">
                <a16:creationId xmlns="" xmlns:a16="http://schemas.microsoft.com/office/drawing/2014/main" id="{A4F9D21E-69D1-7F1B-E002-38AFEE7A6866}"/>
              </a:ext>
            </a:extLst>
          </p:cNvPr>
          <p:cNvSpPr/>
          <p:nvPr/>
        </p:nvSpPr>
        <p:spPr>
          <a:xfrm>
            <a:off x="6440505" y="4616003"/>
            <a:ext cx="180000" cy="180000"/>
          </a:xfrm>
          <a:prstGeom prst="ellipse">
            <a:avLst/>
          </a:prstGeom>
          <a:solidFill>
            <a:schemeClr val="bg1"/>
          </a:solidFill>
          <a:ln>
            <a:solidFill>
              <a:srgbClr val="4756A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900" b="1" dirty="0">
                <a:solidFill>
                  <a:srgbClr val="4756A0"/>
                </a:solidFill>
                <a:latin typeface="Arial" panose="020B0604020202020204" pitchFamily="34" charset="0"/>
                <a:cs typeface="Arial" panose="020B0604020202020204" pitchFamily="34" charset="0"/>
              </a:rPr>
              <a:t>2</a:t>
            </a:r>
          </a:p>
        </p:txBody>
      </p:sp>
      <p:sp>
        <p:nvSpPr>
          <p:cNvPr id="58" name="Овал 57">
            <a:extLst>
              <a:ext uri="{FF2B5EF4-FFF2-40B4-BE49-F238E27FC236}">
                <a16:creationId xmlns="" xmlns:a16="http://schemas.microsoft.com/office/drawing/2014/main" id="{35D67197-D7DC-D223-02D1-1000B2C57B69}"/>
              </a:ext>
            </a:extLst>
          </p:cNvPr>
          <p:cNvSpPr/>
          <p:nvPr/>
        </p:nvSpPr>
        <p:spPr>
          <a:xfrm>
            <a:off x="7688191" y="3203775"/>
            <a:ext cx="180000" cy="180000"/>
          </a:xfrm>
          <a:prstGeom prst="ellipse">
            <a:avLst/>
          </a:prstGeom>
          <a:solidFill>
            <a:schemeClr val="bg1"/>
          </a:solidFill>
          <a:ln>
            <a:solidFill>
              <a:srgbClr val="4756A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900" b="1" dirty="0">
                <a:solidFill>
                  <a:srgbClr val="4756A0"/>
                </a:solidFill>
                <a:latin typeface="Arial" panose="020B0604020202020204" pitchFamily="34" charset="0"/>
                <a:cs typeface="Arial" panose="020B0604020202020204" pitchFamily="34" charset="0"/>
              </a:rPr>
              <a:t>3</a:t>
            </a:r>
          </a:p>
        </p:txBody>
      </p:sp>
      <p:sp>
        <p:nvSpPr>
          <p:cNvPr id="59" name="Овал 58">
            <a:extLst>
              <a:ext uri="{FF2B5EF4-FFF2-40B4-BE49-F238E27FC236}">
                <a16:creationId xmlns="" xmlns:a16="http://schemas.microsoft.com/office/drawing/2014/main" id="{C1BD3DD5-5456-150A-CE00-B003466622B3}"/>
              </a:ext>
            </a:extLst>
          </p:cNvPr>
          <p:cNvSpPr/>
          <p:nvPr/>
        </p:nvSpPr>
        <p:spPr>
          <a:xfrm>
            <a:off x="7688191" y="3666057"/>
            <a:ext cx="165932" cy="165108"/>
          </a:xfrm>
          <a:prstGeom prst="ellipse">
            <a:avLst/>
          </a:prstGeom>
          <a:solidFill>
            <a:schemeClr val="bg1"/>
          </a:solidFill>
          <a:ln>
            <a:solidFill>
              <a:srgbClr val="4756A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900" b="1" dirty="0">
                <a:solidFill>
                  <a:srgbClr val="4756A0"/>
                </a:solidFill>
                <a:latin typeface="Arial" panose="020B0604020202020204" pitchFamily="34" charset="0"/>
                <a:cs typeface="Arial" panose="020B0604020202020204" pitchFamily="34" charset="0"/>
              </a:rPr>
              <a:t>4</a:t>
            </a:r>
          </a:p>
        </p:txBody>
      </p:sp>
      <p:sp>
        <p:nvSpPr>
          <p:cNvPr id="60" name="Овал 59">
            <a:extLst>
              <a:ext uri="{FF2B5EF4-FFF2-40B4-BE49-F238E27FC236}">
                <a16:creationId xmlns="" xmlns:a16="http://schemas.microsoft.com/office/drawing/2014/main" id="{C1BD3DD5-5456-150A-CE00-B003466622B3}"/>
              </a:ext>
            </a:extLst>
          </p:cNvPr>
          <p:cNvSpPr/>
          <p:nvPr/>
        </p:nvSpPr>
        <p:spPr>
          <a:xfrm>
            <a:off x="5853348" y="3755862"/>
            <a:ext cx="180000" cy="180000"/>
          </a:xfrm>
          <a:prstGeom prst="ellipse">
            <a:avLst/>
          </a:prstGeom>
          <a:solidFill>
            <a:schemeClr val="bg1"/>
          </a:solidFill>
          <a:ln>
            <a:solidFill>
              <a:srgbClr val="4756A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ru-RU" sz="900" b="1" dirty="0">
                <a:solidFill>
                  <a:srgbClr val="4756A0"/>
                </a:solidFill>
                <a:latin typeface="Arial" panose="020B0604020202020204" pitchFamily="34" charset="0"/>
                <a:cs typeface="Arial" panose="020B0604020202020204" pitchFamily="34" charset="0"/>
              </a:rPr>
              <a:t>5</a:t>
            </a:r>
            <a:endParaRPr lang="ru-RU" sz="900" b="1" smtClean="0">
              <a:solidFill>
                <a:srgbClr val="4756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418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D49A0D2-0039-5241-13CE-AA046594AE82}"/>
            </a:ext>
          </a:extLst>
        </p:cNvPr>
        <p:cNvGrpSpPr/>
        <p:nvPr/>
      </p:nvGrpSpPr>
      <p:grpSpPr>
        <a:xfrm>
          <a:off x="0" y="0"/>
          <a:ext cx="0" cy="0"/>
          <a:chOff x="0" y="0"/>
          <a:chExt cx="0" cy="0"/>
        </a:xfrm>
      </p:grpSpPr>
      <p:sp>
        <p:nvSpPr>
          <p:cNvPr id="10" name="Скругленный прямоугольник 9">
            <a:extLst>
              <a:ext uri="{FF2B5EF4-FFF2-40B4-BE49-F238E27FC236}">
                <a16:creationId xmlns="" xmlns:a16="http://schemas.microsoft.com/office/drawing/2014/main" id="{B0BF2B5B-D07E-4C64-A867-D2A033F8E587}"/>
              </a:ext>
            </a:extLst>
          </p:cNvPr>
          <p:cNvSpPr/>
          <p:nvPr/>
        </p:nvSpPr>
        <p:spPr>
          <a:xfrm>
            <a:off x="627015" y="1956987"/>
            <a:ext cx="9136387" cy="4344980"/>
          </a:xfrm>
          <a:prstGeom prst="roundRect">
            <a:avLst>
              <a:gd name="adj" fmla="val 6624"/>
            </a:avLst>
          </a:prstGeom>
          <a:solidFill>
            <a:srgbClr val="F1F1F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5" name="Скругленный прямоугольник 84">
            <a:extLst>
              <a:ext uri="{FF2B5EF4-FFF2-40B4-BE49-F238E27FC236}">
                <a16:creationId xmlns="" xmlns:a16="http://schemas.microsoft.com/office/drawing/2014/main" id="{8AB45174-ADCB-CCB8-91FD-0B8FE60A37FB}"/>
              </a:ext>
            </a:extLst>
          </p:cNvPr>
          <p:cNvSpPr/>
          <p:nvPr/>
        </p:nvSpPr>
        <p:spPr>
          <a:xfrm>
            <a:off x="627016" y="1401546"/>
            <a:ext cx="9136399" cy="1152811"/>
          </a:xfrm>
          <a:prstGeom prst="roundRect">
            <a:avLst>
              <a:gd name="adj" fmla="val 22226"/>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 xmlns:a16="http://schemas.microsoft.com/office/drawing/2014/main" id="{7BEBCFC9-2094-4D30-5E88-AD2AAC9910B5}"/>
              </a:ext>
            </a:extLst>
          </p:cNvPr>
          <p:cNvSpPr txBox="1"/>
          <p:nvPr/>
        </p:nvSpPr>
        <p:spPr>
          <a:xfrm>
            <a:off x="627016" y="550177"/>
            <a:ext cx="9160580" cy="369332"/>
          </a:xfrm>
          <a:prstGeom prst="rect">
            <a:avLst/>
          </a:prstGeom>
          <a:noFill/>
        </p:spPr>
        <p:txBody>
          <a:bodyPr wrap="square" lIns="0" tIns="0" rIns="0" bIns="0" rtlCol="0">
            <a:spAutoFit/>
          </a:bodyPr>
          <a:lstStyle/>
          <a:p>
            <a:r>
              <a:rPr lang="ru-RU" sz="2400" b="1" dirty="0">
                <a:latin typeface="Arial" panose="020B0604020202020204" pitchFamily="34" charset="0"/>
                <a:cs typeface="Arial" panose="020B0604020202020204" pitchFamily="34" charset="0"/>
              </a:rPr>
              <a:t>ОСНОВНЫЕ ОРГАНИЗАЦИИ</a:t>
            </a:r>
            <a:endParaRPr lang="x-none" sz="2400" b="1" dirty="0">
              <a:latin typeface="Arial" panose="020B0604020202020204" pitchFamily="34" charset="0"/>
              <a:cs typeface="Arial" panose="020B0604020202020204" pitchFamily="34" charset="0"/>
            </a:endParaRPr>
          </a:p>
        </p:txBody>
      </p:sp>
      <p:sp>
        <p:nvSpPr>
          <p:cNvPr id="2" name="Скругленный прямоугольник 1">
            <a:extLst>
              <a:ext uri="{FF2B5EF4-FFF2-40B4-BE49-F238E27FC236}">
                <a16:creationId xmlns="" xmlns:a16="http://schemas.microsoft.com/office/drawing/2014/main" id="{47F25DC1-0EF0-8FCE-EC12-BF13D24215FF}"/>
              </a:ext>
            </a:extLst>
          </p:cNvPr>
          <p:cNvSpPr/>
          <p:nvPr/>
        </p:nvSpPr>
        <p:spPr>
          <a:xfrm>
            <a:off x="627017" y="163628"/>
            <a:ext cx="1476103" cy="273844"/>
          </a:xfrm>
          <a:prstGeom prst="roundRect">
            <a:avLst>
              <a:gd name="adj" fmla="val 50000"/>
            </a:avLst>
          </a:prstGeom>
          <a:solidFill>
            <a:srgbClr val="4756A0"/>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p>
            <a:r>
              <a:rPr lang="ru-RU" sz="800" b="1" dirty="0">
                <a:solidFill>
                  <a:schemeClr val="bg1"/>
                </a:solidFill>
                <a:latin typeface="Arial" panose="020B0604020202020204" pitchFamily="34" charset="0"/>
                <a:cs typeface="Arial" panose="020B0604020202020204" pitchFamily="34" charset="0"/>
              </a:rPr>
              <a:t>основные организации</a:t>
            </a:r>
          </a:p>
        </p:txBody>
      </p:sp>
      <p:sp>
        <p:nvSpPr>
          <p:cNvPr id="19" name="Номер слайда 50">
            <a:extLst>
              <a:ext uri="{FF2B5EF4-FFF2-40B4-BE49-F238E27FC236}">
                <a16:creationId xmlns="" xmlns:a16="http://schemas.microsoft.com/office/drawing/2014/main" id="{BE161D04-B6AE-6DB3-3015-74CAE5E93DE1}"/>
              </a:ext>
            </a:extLst>
          </p:cNvPr>
          <p:cNvSpPr>
            <a:spLocks noGrp="1"/>
          </p:cNvSpPr>
          <p:nvPr>
            <p:ph type="sldNum" sz="quarter" idx="12"/>
          </p:nvPr>
        </p:nvSpPr>
        <p:spPr>
          <a:xfrm>
            <a:off x="9059974" y="6607261"/>
            <a:ext cx="727623" cy="123111"/>
          </a:xfrm>
        </p:spPr>
        <p:txBody>
          <a:bodyPr lIns="0" tIns="0" rIns="0" bIns="0" anchor="b"/>
          <a:lstStyle/>
          <a:p>
            <a:fld id="{F3749720-1430-DF46-8A1E-D768C54B98EF}" type="slidenum">
              <a:rPr lang="x-none" sz="800" smtClean="0">
                <a:solidFill>
                  <a:schemeClr val="tx1"/>
                </a:solidFill>
                <a:latin typeface="Arial" panose="020B0604020202020204" pitchFamily="34" charset="0"/>
                <a:cs typeface="Arial" panose="020B0604020202020204" pitchFamily="34" charset="0"/>
              </a:rPr>
              <a:t>11</a:t>
            </a:fld>
            <a:endParaRPr lang="x-none" sz="800" dirty="0">
              <a:solidFill>
                <a:schemeClr val="tx1"/>
              </a:solidFill>
              <a:latin typeface="Arial" panose="020B0604020202020204" pitchFamily="34" charset="0"/>
              <a:cs typeface="Arial" panose="020B0604020202020204" pitchFamily="34" charset="0"/>
            </a:endParaRPr>
          </a:p>
        </p:txBody>
      </p:sp>
      <p:graphicFrame>
        <p:nvGraphicFramePr>
          <p:cNvPr id="6" name="Таблица 5">
            <a:extLst>
              <a:ext uri="{FF2B5EF4-FFF2-40B4-BE49-F238E27FC236}">
                <a16:creationId xmlns="" xmlns:a16="http://schemas.microsoft.com/office/drawing/2014/main" id="{5F0312A7-08F5-BB4E-B2B0-C7A184546B63}"/>
              </a:ext>
            </a:extLst>
          </p:cNvPr>
          <p:cNvGraphicFramePr>
            <a:graphicFrameLocks noGrp="1"/>
          </p:cNvGraphicFramePr>
          <p:nvPr>
            <p:extLst>
              <p:ext uri="{D42A27DB-BD31-4B8C-83A1-F6EECF244321}">
                <p14:modId xmlns:p14="http://schemas.microsoft.com/office/powerpoint/2010/main" val="2018113035"/>
              </p:ext>
            </p:extLst>
          </p:nvPr>
        </p:nvGraphicFramePr>
        <p:xfrm>
          <a:off x="627015" y="1376762"/>
          <a:ext cx="9136390" cy="5074198"/>
        </p:xfrm>
        <a:graphic>
          <a:graphicData uri="http://schemas.openxmlformats.org/drawingml/2006/table">
            <a:tbl>
              <a:tblPr firstRow="1" bandRow="1">
                <a:tableStyleId>{5C22544A-7EE6-4342-B048-85BDC9FD1C3A}</a:tableStyleId>
              </a:tblPr>
              <a:tblGrid>
                <a:gridCol w="3142925">
                  <a:extLst>
                    <a:ext uri="{9D8B030D-6E8A-4147-A177-3AD203B41FA5}">
                      <a16:colId xmlns="" xmlns:a16="http://schemas.microsoft.com/office/drawing/2014/main" val="3163916451"/>
                    </a:ext>
                  </a:extLst>
                </a:gridCol>
                <a:gridCol w="3142925">
                  <a:extLst>
                    <a:ext uri="{9D8B030D-6E8A-4147-A177-3AD203B41FA5}">
                      <a16:colId xmlns="" xmlns:a16="http://schemas.microsoft.com/office/drawing/2014/main" val="2399887350"/>
                    </a:ext>
                  </a:extLst>
                </a:gridCol>
                <a:gridCol w="1425270">
                  <a:extLst>
                    <a:ext uri="{9D8B030D-6E8A-4147-A177-3AD203B41FA5}">
                      <a16:colId xmlns="" xmlns:a16="http://schemas.microsoft.com/office/drawing/2014/main" val="223652072"/>
                    </a:ext>
                  </a:extLst>
                </a:gridCol>
                <a:gridCol w="1425270">
                  <a:extLst>
                    <a:ext uri="{9D8B030D-6E8A-4147-A177-3AD203B41FA5}">
                      <a16:colId xmlns="" xmlns:a16="http://schemas.microsoft.com/office/drawing/2014/main" val="4168060387"/>
                    </a:ext>
                  </a:extLst>
                </a:gridCol>
              </a:tblGrid>
              <a:tr h="804102">
                <a:tc>
                  <a:txBody>
                    <a:bodyPr/>
                    <a:lstStyle/>
                    <a:p>
                      <a:pPr algn="ctr"/>
                      <a:r>
                        <a:rPr lang="ru-RU" sz="900" b="1" i="0" dirty="0">
                          <a:latin typeface="Arial" panose="020B0604020202020204" pitchFamily="34" charset="0"/>
                          <a:cs typeface="Arial" panose="020B0604020202020204" pitchFamily="34" charset="0"/>
                        </a:rPr>
                        <a:t>НАИМЕНОВАНИЕ КОМПАНИИ </a:t>
                      </a:r>
                      <a:endParaRPr lang="x-none" sz="900" b="1" i="0" dirty="0">
                        <a:latin typeface="Arial" panose="020B0604020202020204" pitchFamily="34" charset="0"/>
                        <a:cs typeface="Arial" panose="020B0604020202020204" pitchFamily="34" charset="0"/>
                      </a:endParaRPr>
                    </a:p>
                  </a:txBody>
                  <a:tcPr marL="0" marR="0" marT="216000" marB="216000" anchor="ctr">
                    <a:lnB w="12700" cap="flat" cmpd="sng" algn="ctr">
                      <a:solidFill>
                        <a:schemeClr val="bg1"/>
                      </a:solidFill>
                      <a:prstDash val="solid"/>
                      <a:round/>
                      <a:headEnd type="none" w="med" len="med"/>
                      <a:tailEnd type="none" w="med" len="med"/>
                    </a:lnB>
                    <a:noFill/>
                  </a:tcPr>
                </a:tc>
                <a:tc>
                  <a:txBody>
                    <a:bodyPr/>
                    <a:lstStyle/>
                    <a:p>
                      <a:pPr algn="ctr"/>
                      <a:r>
                        <a:rPr lang="x-none" sz="900" b="1" i="0" smtClean="0">
                          <a:latin typeface="Arial" panose="020B0604020202020204" pitchFamily="34" charset="0"/>
                          <a:cs typeface="Arial" panose="020B0604020202020204" pitchFamily="34" charset="0"/>
                        </a:rPr>
                        <a:t>СФЕРА ДЕЯТЕЛЬНОСТИ</a:t>
                      </a:r>
                      <a:endParaRPr lang="x-none" sz="900" b="1" i="0" dirty="0">
                        <a:latin typeface="Arial" panose="020B0604020202020204" pitchFamily="34" charset="0"/>
                        <a:cs typeface="Arial" panose="020B0604020202020204" pitchFamily="34" charset="0"/>
                      </a:endParaRPr>
                    </a:p>
                  </a:txBody>
                  <a:tcPr marL="0" marR="0" marT="216000" marB="216000" anchor="ctr">
                    <a:lnB w="12700" cap="flat" cmpd="sng" algn="ctr">
                      <a:solidFill>
                        <a:schemeClr val="bg1"/>
                      </a:solidFill>
                      <a:prstDash val="solid"/>
                      <a:round/>
                      <a:headEnd type="none" w="med" len="med"/>
                      <a:tailEnd type="none" w="med" len="med"/>
                    </a:lnB>
                    <a:noFill/>
                  </a:tcPr>
                </a:tc>
                <a:tc>
                  <a:txBody>
                    <a:bodyPr/>
                    <a:lstStyle/>
                    <a:p>
                      <a:pPr algn="ctr"/>
                      <a:r>
                        <a:rPr lang="ru-RU" sz="900" b="1" i="1" kern="1200" smtClean="0">
                          <a:solidFill>
                            <a:schemeClr val="lt1"/>
                          </a:solidFill>
                          <a:effectLst/>
                          <a:latin typeface="Arial" panose="020B0604020202020204" pitchFamily="34" charset="0"/>
                          <a:ea typeface="+mn-ea"/>
                          <a:cs typeface="Arial" panose="020B0604020202020204" pitchFamily="34" charset="0"/>
                        </a:rPr>
                        <a:t>Объем производства (млн.руб.) за 2023 год</a:t>
                      </a:r>
                      <a:endParaRPr lang="x-none" sz="200" b="1" i="0" dirty="0">
                        <a:latin typeface="Arial" panose="020B0604020202020204" pitchFamily="34" charset="0"/>
                        <a:cs typeface="Arial" panose="020B0604020202020204" pitchFamily="34" charset="0"/>
                      </a:endParaRPr>
                    </a:p>
                  </a:txBody>
                  <a:tcPr marL="0" marR="0" marT="216000" marB="216000" anchor="ctr">
                    <a:lnB w="12700" cap="flat" cmpd="sng" algn="ctr">
                      <a:solidFill>
                        <a:schemeClr val="bg1"/>
                      </a:solidFill>
                      <a:prstDash val="solid"/>
                      <a:round/>
                      <a:headEnd type="none" w="med" len="med"/>
                      <a:tailEnd type="none" w="med" len="med"/>
                    </a:lnB>
                    <a:noFill/>
                  </a:tcPr>
                </a:tc>
                <a:tc>
                  <a:txBody>
                    <a:bodyPr/>
                    <a:lstStyle/>
                    <a:p>
                      <a:pPr algn="ctr"/>
                      <a:r>
                        <a:rPr lang="ru-RU" sz="900" b="1" i="1" kern="1200" smtClean="0">
                          <a:solidFill>
                            <a:schemeClr val="lt1"/>
                          </a:solidFill>
                          <a:effectLst/>
                          <a:latin typeface="Arial" panose="020B0604020202020204" pitchFamily="34" charset="0"/>
                          <a:ea typeface="+mn-ea"/>
                          <a:cs typeface="Arial" panose="020B0604020202020204" pitchFamily="34" charset="0"/>
                        </a:rPr>
                        <a:t>Среднесписочная численность работников на 01.01.2024 </a:t>
                      </a:r>
                      <a:endParaRPr lang="x-none" sz="900" b="1" i="0" dirty="0">
                        <a:latin typeface="Arial" panose="020B0604020202020204" pitchFamily="34" charset="0"/>
                        <a:cs typeface="Arial" panose="020B0604020202020204" pitchFamily="34" charset="0"/>
                      </a:endParaRPr>
                    </a:p>
                  </a:txBody>
                  <a:tcPr marL="0" marR="0" marT="216000" marB="216000" anchor="ctr">
                    <a:lnR w="6350" cap="flat" cmpd="sng" algn="ctr">
                      <a:noFill/>
                      <a:prstDash val="sysDash"/>
                      <a:round/>
                      <a:headEnd type="none" w="med" len="med"/>
                      <a:tailEnd type="none" w="med" len="med"/>
                    </a:lnR>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300895412"/>
                  </a:ext>
                </a:extLst>
              </a:tr>
              <a:tr h="412110">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ООО «БАТЫР-БРОЙЛЕР»</a:t>
                      </a:r>
                    </a:p>
                  </a:txBody>
                  <a:tcPr marL="68580" marR="68580" marT="0" marB="0">
                    <a:lnT w="12700" cap="flat" cmpd="sng" algn="ctr">
                      <a:solidFill>
                        <a:schemeClr val="bg1"/>
                      </a:solidFill>
                      <a:prstDash val="solid"/>
                      <a:round/>
                      <a:headEnd type="none" w="med" len="med"/>
                      <a:tailEnd type="none" w="med" len="med"/>
                    </a:lnT>
                    <a:solidFill>
                      <a:srgbClr val="F1F1F1"/>
                    </a:solidFill>
                  </a:tcPr>
                </a:tc>
                <a:tc>
                  <a:txBody>
                    <a:bodyPr/>
                    <a:lstStyle/>
                    <a:p>
                      <a:pPr algn="just">
                        <a:lnSpc>
                          <a:spcPct val="107000"/>
                        </a:lnSpc>
                        <a:spcAft>
                          <a:spcPts val="0"/>
                        </a:spcAft>
                      </a:pPr>
                      <a:r>
                        <a:rPr lang="ru-RU" sz="900" b="1" smtClean="0">
                          <a:effectLst/>
                          <a:latin typeface="Arial" panose="020B0604020202020204" pitchFamily="34" charset="0"/>
                          <a:ea typeface="Calibri" panose="020F0502020204030204" pitchFamily="34" charset="0"/>
                          <a:cs typeface="Arial" panose="020B0604020202020204" pitchFamily="34" charset="0"/>
                        </a:rPr>
                        <a:t>Сельское Хозяйство</a:t>
                      </a:r>
                      <a:endParaRPr lang="ru-RU" sz="9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547,3</a:t>
                      </a:r>
                    </a:p>
                  </a:txBody>
                  <a:tcPr marL="68580" marR="68580" marT="0" marB="0" anchor="ctr">
                    <a:lnT w="12700" cap="flat" cmpd="sng" algn="ctr">
                      <a:solidFill>
                        <a:schemeClr val="bg1"/>
                      </a:solidFill>
                      <a:prstDash val="solid"/>
                      <a:round/>
                      <a:headEnd type="none" w="med" len="med"/>
                      <a:tailEnd type="none" w="med" len="med"/>
                    </a:lnT>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80 чел.</a:t>
                      </a:r>
                    </a:p>
                  </a:txBody>
                  <a:tcPr marL="68580" marR="68580" marT="0" marB="0" anchor="ctr">
                    <a:lnR w="6350" cap="flat" cmpd="sng" algn="ctr">
                      <a:noFill/>
                      <a:prstDash val="sysDash"/>
                      <a:round/>
                      <a:headEnd type="none" w="med" len="med"/>
                      <a:tailEnd type="none" w="med" len="med"/>
                    </a:lnR>
                    <a:lnT w="12700" cap="flat" cmpd="sng" algn="ctr">
                      <a:solidFill>
                        <a:schemeClr val="bg1"/>
                      </a:solidFill>
                      <a:prstDash val="solid"/>
                      <a:round/>
                      <a:headEnd type="none" w="med" len="med"/>
                      <a:tailEnd type="none" w="med" len="med"/>
                    </a:lnT>
                    <a:solidFill>
                      <a:srgbClr val="F1F1F1"/>
                    </a:solidFill>
                  </a:tcPr>
                </a:tc>
                <a:extLst>
                  <a:ext uri="{0D108BD9-81ED-4DB2-BD59-A6C34878D82A}">
                    <a16:rowId xmlns="" xmlns:a16="http://schemas.microsoft.com/office/drawing/2014/main" val="1066187201"/>
                  </a:ext>
                </a:extLst>
              </a:tr>
              <a:tr h="412110">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СПК «Османюрт»</a:t>
                      </a:r>
                    </a:p>
                  </a:txBody>
                  <a:tcPr marL="68580" marR="68580" marT="0" marB="0">
                    <a:solidFill>
                      <a:srgbClr val="F1F1F1"/>
                    </a:solidFill>
                  </a:tcPr>
                </a:tc>
                <a:tc>
                  <a:txBody>
                    <a:bodyPr/>
                    <a:lstStyle/>
                    <a:p>
                      <a:pPr algn="just">
                        <a:lnSpc>
                          <a:spcPct val="107000"/>
                        </a:lnSpc>
                        <a:spcAft>
                          <a:spcPts val="0"/>
                        </a:spcAft>
                      </a:pPr>
                      <a:r>
                        <a:rPr lang="ru-RU" sz="900" b="1" smtClean="0">
                          <a:effectLst/>
                          <a:latin typeface="Arial" panose="020B0604020202020204" pitchFamily="34" charset="0"/>
                          <a:ea typeface="Calibri" panose="020F0502020204030204" pitchFamily="34" charset="0"/>
                          <a:cs typeface="Arial" panose="020B0604020202020204" pitchFamily="34" charset="0"/>
                        </a:rPr>
                        <a:t>Сельское Хозяйство</a:t>
                      </a:r>
                      <a:endParaRPr lang="ru-RU" sz="9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256,6</a:t>
                      </a:r>
                    </a:p>
                  </a:txBody>
                  <a:tcPr marL="68580" marR="68580" marT="0" marB="0" anchor="ctr">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33 чел.</a:t>
                      </a:r>
                    </a:p>
                  </a:txBody>
                  <a:tcPr marL="68580" marR="68580" marT="0" marB="0" anchor="ctr">
                    <a:lnR w="6350" cap="flat" cmpd="sng" algn="ctr">
                      <a:noFill/>
                      <a:prstDash val="sysDash"/>
                      <a:round/>
                      <a:headEnd type="none" w="med" len="med"/>
                      <a:tailEnd type="none" w="med" len="med"/>
                    </a:lnR>
                    <a:solidFill>
                      <a:srgbClr val="F1F1F1"/>
                    </a:solidFill>
                  </a:tcPr>
                </a:tc>
                <a:extLst>
                  <a:ext uri="{0D108BD9-81ED-4DB2-BD59-A6C34878D82A}">
                    <a16:rowId xmlns="" xmlns:a16="http://schemas.microsoft.com/office/drawing/2014/main" val="3801925131"/>
                  </a:ext>
                </a:extLst>
              </a:tr>
              <a:tr h="412110">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ООО «Батыр»</a:t>
                      </a:r>
                    </a:p>
                  </a:txBody>
                  <a:tcPr marL="68580" marR="68580" marT="0" marB="0">
                    <a:solidFill>
                      <a:srgbClr val="F1F1F1"/>
                    </a:solidFill>
                  </a:tcPr>
                </a:tc>
                <a:tc>
                  <a:txBody>
                    <a:bodyPr/>
                    <a:lstStyle/>
                    <a:p>
                      <a:pPr algn="just">
                        <a:lnSpc>
                          <a:spcPct val="107000"/>
                        </a:lnSpc>
                        <a:spcAft>
                          <a:spcPts val="0"/>
                        </a:spcAft>
                      </a:pPr>
                      <a:r>
                        <a:rPr lang="ru-RU" sz="900" b="1" smtClean="0">
                          <a:effectLst/>
                          <a:latin typeface="Arial" panose="020B0604020202020204" pitchFamily="34" charset="0"/>
                          <a:ea typeface="Calibri" panose="020F0502020204030204" pitchFamily="34" charset="0"/>
                          <a:cs typeface="Arial" panose="020B0604020202020204" pitchFamily="34" charset="0"/>
                        </a:rPr>
                        <a:t>Сельское Хозяйство</a:t>
                      </a:r>
                      <a:endParaRPr lang="ru-RU" sz="9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221,9</a:t>
                      </a:r>
                    </a:p>
                  </a:txBody>
                  <a:tcPr marL="68580" marR="68580" marT="0" marB="0" anchor="ctr">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18 чел.</a:t>
                      </a:r>
                    </a:p>
                  </a:txBody>
                  <a:tcPr marL="68580" marR="68580" marT="0" marB="0" anchor="ctr">
                    <a:lnR w="6350" cap="flat" cmpd="sng" algn="ctr">
                      <a:noFill/>
                      <a:prstDash val="sysDash"/>
                      <a:round/>
                      <a:headEnd type="none" w="med" len="med"/>
                      <a:tailEnd type="none" w="med" len="med"/>
                    </a:lnR>
                    <a:solidFill>
                      <a:srgbClr val="F1F1F1"/>
                    </a:solidFill>
                  </a:tcPr>
                </a:tc>
                <a:extLst>
                  <a:ext uri="{0D108BD9-81ED-4DB2-BD59-A6C34878D82A}">
                    <a16:rowId xmlns="" xmlns:a16="http://schemas.microsoft.com/office/drawing/2014/main" val="291548693"/>
                  </a:ext>
                </a:extLst>
              </a:tr>
              <a:tr h="412110">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КФХ «Хасаев Т.Т.»</a:t>
                      </a:r>
                    </a:p>
                  </a:txBody>
                  <a:tcPr marL="68580" marR="68580" marT="0" marB="0">
                    <a:solidFill>
                      <a:srgbClr val="F1F1F1"/>
                    </a:solidFill>
                  </a:tcPr>
                </a:tc>
                <a:tc>
                  <a:txBody>
                    <a:bodyPr/>
                    <a:lstStyle/>
                    <a:p>
                      <a:pPr algn="just">
                        <a:lnSpc>
                          <a:spcPct val="107000"/>
                        </a:lnSpc>
                        <a:spcAft>
                          <a:spcPts val="0"/>
                        </a:spcAft>
                      </a:pPr>
                      <a:r>
                        <a:rPr lang="ru-RU" sz="900" b="1" smtClean="0">
                          <a:effectLst/>
                          <a:latin typeface="Arial" panose="020B0604020202020204" pitchFamily="34" charset="0"/>
                          <a:ea typeface="Calibri" panose="020F0502020204030204" pitchFamily="34" charset="0"/>
                          <a:cs typeface="Arial" panose="020B0604020202020204" pitchFamily="34" charset="0"/>
                        </a:rPr>
                        <a:t>Сельское Хозяйство</a:t>
                      </a:r>
                      <a:endParaRPr lang="ru-RU" sz="9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147,8</a:t>
                      </a:r>
                    </a:p>
                  </a:txBody>
                  <a:tcPr marL="68580" marR="68580" marT="0" marB="0" anchor="ctr">
                    <a:solidFill>
                      <a:srgbClr val="F1F1F1"/>
                    </a:solidFill>
                  </a:tcPr>
                </a:tc>
                <a:tc>
                  <a:txBody>
                    <a:bodyPr/>
                    <a:lstStyle/>
                    <a:p>
                      <a:pPr algn="just">
                        <a:lnSpc>
                          <a:spcPct val="107000"/>
                        </a:lnSpc>
                        <a:spcAft>
                          <a:spcPts val="0"/>
                        </a:spcAft>
                      </a:pPr>
                      <a:r>
                        <a:rPr lang="en-US" sz="900" b="1">
                          <a:effectLst/>
                          <a:latin typeface="Arial" panose="020B0604020202020204" pitchFamily="34" charset="0"/>
                          <a:ea typeface="Calibri" panose="020F0502020204030204" pitchFamily="34" charset="0"/>
                          <a:cs typeface="Arial" panose="020B0604020202020204" pitchFamily="34" charset="0"/>
                        </a:rPr>
                        <a:t>~</a:t>
                      </a:r>
                      <a:endParaRPr lang="ru-RU" sz="9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noFill/>
                      <a:prstDash val="sysDash"/>
                      <a:round/>
                      <a:headEnd type="none" w="med" len="med"/>
                      <a:tailEnd type="none" w="med" len="med"/>
                    </a:lnR>
                    <a:solidFill>
                      <a:srgbClr val="F1F1F1"/>
                    </a:solidFill>
                  </a:tcPr>
                </a:tc>
                <a:extLst>
                  <a:ext uri="{0D108BD9-81ED-4DB2-BD59-A6C34878D82A}">
                    <a16:rowId xmlns="" xmlns:a16="http://schemas.microsoft.com/office/drawing/2014/main" val="430485187"/>
                  </a:ext>
                </a:extLst>
              </a:tr>
              <a:tr h="412110">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ООО «Вымпел-2002»</a:t>
                      </a:r>
                    </a:p>
                  </a:txBody>
                  <a:tcPr marL="68580" marR="68580" marT="0" marB="0">
                    <a:solidFill>
                      <a:srgbClr val="F1F1F1"/>
                    </a:solidFill>
                  </a:tcPr>
                </a:tc>
                <a:tc>
                  <a:txBody>
                    <a:bodyPr/>
                    <a:lstStyle/>
                    <a:p>
                      <a:pPr algn="just">
                        <a:lnSpc>
                          <a:spcPct val="107000"/>
                        </a:lnSpc>
                        <a:spcAft>
                          <a:spcPts val="0"/>
                        </a:spcAft>
                      </a:pPr>
                      <a:r>
                        <a:rPr lang="ru-RU" sz="900" b="1" smtClean="0">
                          <a:effectLst/>
                          <a:latin typeface="Arial" panose="020B0604020202020204" pitchFamily="34" charset="0"/>
                          <a:ea typeface="Calibri" panose="020F0502020204030204" pitchFamily="34" charset="0"/>
                          <a:cs typeface="Arial" panose="020B0604020202020204" pitchFamily="34" charset="0"/>
                        </a:rPr>
                        <a:t>Сельское Хозяйство</a:t>
                      </a:r>
                      <a:endParaRPr lang="ru-RU" sz="9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57,9</a:t>
                      </a:r>
                    </a:p>
                  </a:txBody>
                  <a:tcPr marL="68580" marR="68580" marT="0" marB="0" anchor="ctr">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12 чел.</a:t>
                      </a:r>
                    </a:p>
                  </a:txBody>
                  <a:tcPr marL="68580" marR="68580" marT="0" marB="0" anchor="ctr">
                    <a:lnR w="6350" cap="flat" cmpd="sng" algn="ctr">
                      <a:noFill/>
                      <a:prstDash val="sysDash"/>
                      <a:round/>
                      <a:headEnd type="none" w="med" len="med"/>
                      <a:tailEnd type="none" w="med" len="med"/>
                    </a:lnR>
                    <a:solidFill>
                      <a:srgbClr val="F1F1F1"/>
                    </a:solidFill>
                  </a:tcPr>
                </a:tc>
                <a:extLst>
                  <a:ext uri="{0D108BD9-81ED-4DB2-BD59-A6C34878D82A}">
                    <a16:rowId xmlns="" xmlns:a16="http://schemas.microsoft.com/office/drawing/2014/main" val="3771482407"/>
                  </a:ext>
                </a:extLst>
              </a:tr>
              <a:tr h="412110">
                <a:tc>
                  <a:txBody>
                    <a:bodyPr/>
                    <a:lstStyle/>
                    <a:p>
                      <a:pPr algn="just">
                        <a:lnSpc>
                          <a:spcPct val="107000"/>
                        </a:lnSpc>
                        <a:spcAft>
                          <a:spcPts val="0"/>
                        </a:spcAft>
                      </a:pPr>
                      <a:r>
                        <a:rPr lang="ru-RU" sz="900" b="1" smtClean="0">
                          <a:effectLst/>
                          <a:latin typeface="Arial" panose="020B0604020202020204" pitchFamily="34" charset="0"/>
                          <a:ea typeface="Calibri" panose="020F0502020204030204" pitchFamily="34" charset="0"/>
                          <a:cs typeface="Arial" panose="020B0604020202020204" pitchFamily="34" charset="0"/>
                        </a:rPr>
                        <a:t>КФХ «Гаджимурадов С.Г.»</a:t>
                      </a:r>
                      <a:endParaRPr lang="ru-RU" sz="9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smtClean="0">
                          <a:effectLst/>
                          <a:latin typeface="Arial" panose="020B0604020202020204" pitchFamily="34" charset="0"/>
                          <a:ea typeface="Calibri" panose="020F0502020204030204" pitchFamily="34" charset="0"/>
                          <a:cs typeface="Arial" panose="020B0604020202020204" pitchFamily="34" charset="0"/>
                        </a:rPr>
                        <a:t>Сельское Хозяйство</a:t>
                      </a:r>
                      <a:endParaRPr lang="ru-RU" sz="9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58,2</a:t>
                      </a:r>
                    </a:p>
                  </a:txBody>
                  <a:tcPr marL="68580" marR="68580" marT="0" marB="0" anchor="ctr">
                    <a:solidFill>
                      <a:srgbClr val="F1F1F1"/>
                    </a:solidFill>
                  </a:tcPr>
                </a:tc>
                <a:tc>
                  <a:txBody>
                    <a:bodyPr/>
                    <a:lstStyle/>
                    <a:p>
                      <a:pPr algn="just">
                        <a:lnSpc>
                          <a:spcPct val="107000"/>
                        </a:lnSpc>
                        <a:spcAft>
                          <a:spcPts val="0"/>
                        </a:spcAft>
                      </a:pPr>
                      <a:r>
                        <a:rPr lang="en-US" sz="900" b="1">
                          <a:effectLst/>
                          <a:latin typeface="Arial" panose="020B0604020202020204" pitchFamily="34" charset="0"/>
                          <a:ea typeface="Calibri" panose="020F0502020204030204" pitchFamily="34" charset="0"/>
                          <a:cs typeface="Arial" panose="020B0604020202020204" pitchFamily="34" charset="0"/>
                        </a:rPr>
                        <a:t>~</a:t>
                      </a:r>
                      <a:endParaRPr lang="ru-RU" sz="9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noFill/>
                      <a:prstDash val="sysDash"/>
                      <a:round/>
                      <a:headEnd type="none" w="med" len="med"/>
                      <a:tailEnd type="none" w="med" len="med"/>
                    </a:lnR>
                    <a:solidFill>
                      <a:srgbClr val="F1F1F1"/>
                    </a:solidFill>
                  </a:tcPr>
                </a:tc>
                <a:extLst>
                  <a:ext uri="{0D108BD9-81ED-4DB2-BD59-A6C34878D82A}">
                    <a16:rowId xmlns="" xmlns:a16="http://schemas.microsoft.com/office/drawing/2014/main" val="2450459432"/>
                  </a:ext>
                </a:extLst>
              </a:tr>
              <a:tr h="412110">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ООО «Эндрей П/Ф»</a:t>
                      </a:r>
                    </a:p>
                  </a:txBody>
                  <a:tcPr marL="68580" marR="68580" marT="0" marB="0">
                    <a:solidFill>
                      <a:srgbClr val="F1F1F1"/>
                    </a:solidFill>
                  </a:tcPr>
                </a:tc>
                <a:tc>
                  <a:txBody>
                    <a:bodyPr/>
                    <a:lstStyle/>
                    <a:p>
                      <a:pPr algn="just">
                        <a:lnSpc>
                          <a:spcPct val="107000"/>
                        </a:lnSpc>
                        <a:spcAft>
                          <a:spcPts val="0"/>
                        </a:spcAft>
                      </a:pPr>
                      <a:r>
                        <a:rPr lang="ru-RU" sz="900" b="1" smtClean="0">
                          <a:effectLst/>
                          <a:latin typeface="Arial" panose="020B0604020202020204" pitchFamily="34" charset="0"/>
                          <a:ea typeface="Calibri" panose="020F0502020204030204" pitchFamily="34" charset="0"/>
                          <a:cs typeface="Arial" panose="020B0604020202020204" pitchFamily="34" charset="0"/>
                        </a:rPr>
                        <a:t>Сельское Хозяйство</a:t>
                      </a:r>
                      <a:endParaRPr lang="ru-RU" sz="9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51,5</a:t>
                      </a:r>
                    </a:p>
                  </a:txBody>
                  <a:tcPr marL="68580" marR="68580" marT="0" marB="0" anchor="ctr">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13 чел.</a:t>
                      </a:r>
                    </a:p>
                  </a:txBody>
                  <a:tcPr marL="68580" marR="68580" marT="0" marB="0" anchor="ctr">
                    <a:lnR w="6350" cap="flat" cmpd="sng" algn="ctr">
                      <a:noFill/>
                      <a:prstDash val="sysDash"/>
                      <a:round/>
                      <a:headEnd type="none" w="med" len="med"/>
                      <a:tailEnd type="none" w="med" len="med"/>
                    </a:lnR>
                    <a:solidFill>
                      <a:srgbClr val="F1F1F1"/>
                    </a:solidFill>
                  </a:tcPr>
                </a:tc>
                <a:extLst>
                  <a:ext uri="{0D108BD9-81ED-4DB2-BD59-A6C34878D82A}">
                    <a16:rowId xmlns="" xmlns:a16="http://schemas.microsoft.com/office/drawing/2014/main" val="3630183076"/>
                  </a:ext>
                </a:extLst>
              </a:tr>
              <a:tr h="412110">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СПК «Гранит»</a:t>
                      </a:r>
                    </a:p>
                  </a:txBody>
                  <a:tcPr marL="68580" marR="68580" marT="0" marB="0">
                    <a:solidFill>
                      <a:srgbClr val="F1F1F1"/>
                    </a:solidFill>
                  </a:tcPr>
                </a:tc>
                <a:tc>
                  <a:txBody>
                    <a:bodyPr/>
                    <a:lstStyle/>
                    <a:p>
                      <a:pPr algn="just">
                        <a:lnSpc>
                          <a:spcPct val="107000"/>
                        </a:lnSpc>
                        <a:spcAft>
                          <a:spcPts val="0"/>
                        </a:spcAft>
                      </a:pPr>
                      <a:r>
                        <a:rPr lang="ru-RU" sz="900" b="1" smtClean="0">
                          <a:effectLst/>
                          <a:latin typeface="Arial" panose="020B0604020202020204" pitchFamily="34" charset="0"/>
                          <a:ea typeface="Calibri" panose="020F0502020204030204" pitchFamily="34" charset="0"/>
                          <a:cs typeface="Arial" panose="020B0604020202020204" pitchFamily="34" charset="0"/>
                        </a:rPr>
                        <a:t>Сельское Хозяйство</a:t>
                      </a:r>
                      <a:endParaRPr lang="ru-RU" sz="9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45,8</a:t>
                      </a:r>
                    </a:p>
                  </a:txBody>
                  <a:tcPr marL="68580" marR="68580" marT="0" marB="0" anchor="ctr">
                    <a:solidFill>
                      <a:srgbClr val="F1F1F1"/>
                    </a:solidFill>
                  </a:tcPr>
                </a:tc>
                <a:tc>
                  <a:txBody>
                    <a:bodyPr/>
                    <a:lstStyle/>
                    <a:p>
                      <a:pPr algn="just">
                        <a:lnSpc>
                          <a:spcPct val="107000"/>
                        </a:lnSpc>
                        <a:spcAft>
                          <a:spcPts val="0"/>
                        </a:spcAft>
                      </a:pPr>
                      <a:r>
                        <a:rPr lang="en-US" sz="900" b="1">
                          <a:effectLst/>
                          <a:latin typeface="Arial" panose="020B0604020202020204" pitchFamily="34" charset="0"/>
                          <a:ea typeface="Calibri" panose="020F0502020204030204" pitchFamily="34" charset="0"/>
                          <a:cs typeface="Arial" panose="020B0604020202020204" pitchFamily="34" charset="0"/>
                        </a:rPr>
                        <a:t>~</a:t>
                      </a:r>
                      <a:endParaRPr lang="ru-RU" sz="9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noFill/>
                      <a:prstDash val="sysDash"/>
                      <a:round/>
                      <a:headEnd type="none" w="med" len="med"/>
                      <a:tailEnd type="none" w="med" len="med"/>
                    </a:lnR>
                    <a:solidFill>
                      <a:srgbClr val="F1F1F1"/>
                    </a:solidFill>
                  </a:tcPr>
                </a:tc>
                <a:extLst>
                  <a:ext uri="{0D108BD9-81ED-4DB2-BD59-A6C34878D82A}">
                    <a16:rowId xmlns="" xmlns:a16="http://schemas.microsoft.com/office/drawing/2014/main" val="4010085752"/>
                  </a:ext>
                </a:extLst>
              </a:tr>
              <a:tr h="384568">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ООО АГРОФИРМА «ДАГАГРО»</a:t>
                      </a:r>
                    </a:p>
                  </a:txBody>
                  <a:tcPr marL="68580" marR="68580" marT="0" marB="0">
                    <a:solidFill>
                      <a:srgbClr val="F1F1F1"/>
                    </a:solidFill>
                  </a:tcPr>
                </a:tc>
                <a:tc>
                  <a:txBody>
                    <a:bodyPr/>
                    <a:lstStyle/>
                    <a:p>
                      <a:pPr algn="just">
                        <a:lnSpc>
                          <a:spcPct val="107000"/>
                        </a:lnSpc>
                        <a:spcAft>
                          <a:spcPts val="0"/>
                        </a:spcAft>
                      </a:pPr>
                      <a:r>
                        <a:rPr lang="ru-RU" sz="900" b="1" smtClean="0">
                          <a:effectLst/>
                          <a:latin typeface="Arial" panose="020B0604020202020204" pitchFamily="34" charset="0"/>
                          <a:ea typeface="Calibri" panose="020F0502020204030204" pitchFamily="34" charset="0"/>
                          <a:cs typeface="Arial" panose="020B0604020202020204" pitchFamily="34" charset="0"/>
                        </a:rPr>
                        <a:t>Сельское Хозяйство</a:t>
                      </a:r>
                      <a:endParaRPr lang="ru-RU" sz="9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36,6</a:t>
                      </a:r>
                    </a:p>
                  </a:txBody>
                  <a:tcPr marL="68580" marR="68580" marT="0" marB="0" anchor="ctr">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5 чел.</a:t>
                      </a:r>
                    </a:p>
                  </a:txBody>
                  <a:tcPr marL="68580" marR="68580" marT="0" marB="0" anchor="ctr">
                    <a:lnR w="6350" cap="flat" cmpd="sng" algn="ctr">
                      <a:noFill/>
                      <a:prstDash val="sysDash"/>
                      <a:round/>
                      <a:headEnd type="none" w="med" len="med"/>
                      <a:tailEnd type="none" w="med" len="med"/>
                    </a:lnR>
                    <a:solidFill>
                      <a:srgbClr val="F1F1F1"/>
                    </a:solidFill>
                  </a:tcPr>
                </a:tc>
                <a:extLst>
                  <a:ext uri="{0D108BD9-81ED-4DB2-BD59-A6C34878D82A}">
                    <a16:rowId xmlns="" xmlns:a16="http://schemas.microsoft.com/office/drawing/2014/main" val="473355084"/>
                  </a:ext>
                </a:extLst>
              </a:tr>
              <a:tr h="412110">
                <a:tc>
                  <a:txBody>
                    <a:bodyPr/>
                    <a:lstStyle/>
                    <a:p>
                      <a:pPr algn="l"/>
                      <a:endParaRPr lang="x-none" sz="900" b="1" i="0" spc="-10" baseline="0" dirty="0">
                        <a:latin typeface="Arial" panose="020B0604020202020204" pitchFamily="34" charset="0"/>
                        <a:cs typeface="Arial" panose="020B0604020202020204" pitchFamily="34" charset="0"/>
                      </a:endParaRPr>
                    </a:p>
                  </a:txBody>
                  <a:tcPr marL="180000" marR="36000" marT="0" marB="0" anchor="ctr">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sz="900" b="0" i="0" dirty="0">
                        <a:latin typeface="Arial" panose="020B0604020202020204" pitchFamily="34" charset="0"/>
                        <a:cs typeface="Arial" panose="020B0604020202020204" pitchFamily="34" charset="0"/>
                      </a:endParaRPr>
                    </a:p>
                  </a:txBody>
                  <a:tcPr marL="180000" marR="0" marT="0" marB="0" anchor="ctr">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x-none" sz="900" b="1" i="0" dirty="0">
                        <a:latin typeface="Arial" panose="020B0604020202020204" pitchFamily="34" charset="0"/>
                        <a:cs typeface="Arial" panose="020B0604020202020204" pitchFamily="34" charset="0"/>
                      </a:endParaRPr>
                    </a:p>
                  </a:txBody>
                  <a:tcPr marL="0" marR="0" marT="0" marB="0" anchor="ctr">
                    <a:lnB w="12700" cap="flat" cmpd="sng" algn="ctr">
                      <a:noFill/>
                      <a:prstDash val="solid"/>
                      <a:round/>
                      <a:headEnd type="none" w="med" len="med"/>
                      <a:tailEnd type="none" w="med" len="med"/>
                    </a:lnB>
                    <a:noFill/>
                  </a:tcPr>
                </a:tc>
                <a:tc>
                  <a:txBody>
                    <a:bodyPr/>
                    <a:lstStyle/>
                    <a:p>
                      <a:pPr algn="ctr"/>
                      <a:endParaRPr lang="x-none" sz="900" b="1" i="0" dirty="0">
                        <a:latin typeface="Arial" panose="020B0604020202020204" pitchFamily="34" charset="0"/>
                        <a:cs typeface="Arial" panose="020B0604020202020204" pitchFamily="34" charset="0"/>
                      </a:endParaRPr>
                    </a:p>
                  </a:txBody>
                  <a:tcPr marL="0" marR="0" marT="0" marB="0" anchor="ctr">
                    <a:lnR w="6350" cap="flat" cmpd="sng" algn="ctr">
                      <a:noFill/>
                      <a:prstDash val="sysDash"/>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 xmlns:a16="http://schemas.microsoft.com/office/drawing/2014/main" val="2271837612"/>
                  </a:ext>
                </a:extLst>
              </a:tr>
            </a:tbl>
          </a:graphicData>
        </a:graphic>
      </p:graphicFrame>
      <p:sp>
        <p:nvSpPr>
          <p:cNvPr id="4" name="TextBox 3">
            <a:extLst>
              <a:ext uri="{FF2B5EF4-FFF2-40B4-BE49-F238E27FC236}">
                <a16:creationId xmlns="" xmlns:a16="http://schemas.microsoft.com/office/drawing/2014/main" id="{3F127894-A823-802A-D158-07CFF374686A}"/>
              </a:ext>
            </a:extLst>
          </p:cNvPr>
          <p:cNvSpPr txBox="1"/>
          <p:nvPr/>
        </p:nvSpPr>
        <p:spPr>
          <a:xfrm>
            <a:off x="627016" y="6607261"/>
            <a:ext cx="7317882" cy="123111"/>
          </a:xfrm>
          <a:prstGeom prst="rect">
            <a:avLst/>
          </a:prstGeom>
          <a:noFill/>
        </p:spPr>
        <p:txBody>
          <a:bodyPr wrap="square" lIns="0" tIns="0" rIns="0" bIns="0" rtlCol="0">
            <a:spAutoFit/>
          </a:bodyPr>
          <a:lstStyle/>
          <a:p>
            <a:r>
              <a:rPr lang="x-none" sz="800" dirty="0">
                <a:latin typeface="Arial" panose="020B0604020202020204" pitchFamily="34" charset="0"/>
                <a:cs typeface="Arial" panose="020B0604020202020204" pitchFamily="34" charset="0"/>
              </a:rPr>
              <a:t>ИНВЕСТИЦИОННЫЙ ПРОФИЛЬ (</a:t>
            </a:r>
            <a:r>
              <a:rPr lang="ru-RU" sz="800" dirty="0">
                <a:latin typeface="Arial" panose="020B0604020202020204" pitchFamily="34" charset="0"/>
                <a:cs typeface="Arial" panose="020B0604020202020204" pitchFamily="34" charset="0"/>
              </a:rPr>
              <a:t>НАИМЕНОВАНИЕ ВАШЕГО МУНИЦИПАЛИТЕТА)</a:t>
            </a:r>
          </a:p>
        </p:txBody>
      </p:sp>
    </p:spTree>
    <p:extLst>
      <p:ext uri="{BB962C8B-B14F-4D97-AF65-F5344CB8AC3E}">
        <p14:creationId xmlns:p14="http://schemas.microsoft.com/office/powerpoint/2010/main" val="3851199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D49A0D2-0039-5241-13CE-AA046594AE82}"/>
            </a:ext>
          </a:extLst>
        </p:cNvPr>
        <p:cNvGrpSpPr/>
        <p:nvPr/>
      </p:nvGrpSpPr>
      <p:grpSpPr>
        <a:xfrm>
          <a:off x="0" y="0"/>
          <a:ext cx="0" cy="0"/>
          <a:chOff x="0" y="0"/>
          <a:chExt cx="0" cy="0"/>
        </a:xfrm>
      </p:grpSpPr>
      <p:sp>
        <p:nvSpPr>
          <p:cNvPr id="10" name="Скругленный прямоугольник 9">
            <a:extLst>
              <a:ext uri="{FF2B5EF4-FFF2-40B4-BE49-F238E27FC236}">
                <a16:creationId xmlns="" xmlns:a16="http://schemas.microsoft.com/office/drawing/2014/main" id="{B0BF2B5B-D07E-4C64-A867-D2A033F8E587}"/>
              </a:ext>
            </a:extLst>
          </p:cNvPr>
          <p:cNvSpPr/>
          <p:nvPr/>
        </p:nvSpPr>
        <p:spPr>
          <a:xfrm>
            <a:off x="627015" y="1956987"/>
            <a:ext cx="9136387" cy="4344980"/>
          </a:xfrm>
          <a:prstGeom prst="roundRect">
            <a:avLst>
              <a:gd name="adj" fmla="val 6624"/>
            </a:avLst>
          </a:prstGeom>
          <a:solidFill>
            <a:srgbClr val="F1F1F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5" name="Скругленный прямоугольник 84">
            <a:extLst>
              <a:ext uri="{FF2B5EF4-FFF2-40B4-BE49-F238E27FC236}">
                <a16:creationId xmlns="" xmlns:a16="http://schemas.microsoft.com/office/drawing/2014/main" id="{8AB45174-ADCB-CCB8-91FD-0B8FE60A37FB}"/>
              </a:ext>
            </a:extLst>
          </p:cNvPr>
          <p:cNvSpPr/>
          <p:nvPr/>
        </p:nvSpPr>
        <p:spPr>
          <a:xfrm>
            <a:off x="627016" y="1401546"/>
            <a:ext cx="9136399" cy="1152811"/>
          </a:xfrm>
          <a:prstGeom prst="roundRect">
            <a:avLst>
              <a:gd name="adj" fmla="val 22226"/>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 xmlns:a16="http://schemas.microsoft.com/office/drawing/2014/main" id="{7BEBCFC9-2094-4D30-5E88-AD2AAC9910B5}"/>
              </a:ext>
            </a:extLst>
          </p:cNvPr>
          <p:cNvSpPr txBox="1"/>
          <p:nvPr/>
        </p:nvSpPr>
        <p:spPr>
          <a:xfrm>
            <a:off x="627016" y="550177"/>
            <a:ext cx="9160580" cy="369332"/>
          </a:xfrm>
          <a:prstGeom prst="rect">
            <a:avLst/>
          </a:prstGeom>
          <a:noFill/>
        </p:spPr>
        <p:txBody>
          <a:bodyPr wrap="square" lIns="0" tIns="0" rIns="0" bIns="0" rtlCol="0">
            <a:spAutoFit/>
          </a:bodyPr>
          <a:lstStyle/>
          <a:p>
            <a:r>
              <a:rPr lang="ru-RU" sz="2400" b="1" dirty="0">
                <a:latin typeface="Arial" panose="020B0604020202020204" pitchFamily="34" charset="0"/>
                <a:cs typeface="Arial" panose="020B0604020202020204" pitchFamily="34" charset="0"/>
              </a:rPr>
              <a:t>ОСНОВНЫЕ ОРГАНИЗАЦИИ</a:t>
            </a:r>
            <a:endParaRPr lang="x-none" sz="2400" b="1" dirty="0">
              <a:latin typeface="Arial" panose="020B0604020202020204" pitchFamily="34" charset="0"/>
              <a:cs typeface="Arial" panose="020B0604020202020204" pitchFamily="34" charset="0"/>
            </a:endParaRPr>
          </a:p>
        </p:txBody>
      </p:sp>
      <p:sp>
        <p:nvSpPr>
          <p:cNvPr id="2" name="Скругленный прямоугольник 1">
            <a:extLst>
              <a:ext uri="{FF2B5EF4-FFF2-40B4-BE49-F238E27FC236}">
                <a16:creationId xmlns="" xmlns:a16="http://schemas.microsoft.com/office/drawing/2014/main" id="{47F25DC1-0EF0-8FCE-EC12-BF13D24215FF}"/>
              </a:ext>
            </a:extLst>
          </p:cNvPr>
          <p:cNvSpPr/>
          <p:nvPr/>
        </p:nvSpPr>
        <p:spPr>
          <a:xfrm>
            <a:off x="627017" y="163628"/>
            <a:ext cx="1476103" cy="273844"/>
          </a:xfrm>
          <a:prstGeom prst="roundRect">
            <a:avLst>
              <a:gd name="adj" fmla="val 50000"/>
            </a:avLst>
          </a:prstGeom>
          <a:solidFill>
            <a:srgbClr val="4756A0"/>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p>
            <a:r>
              <a:rPr lang="ru-RU" sz="800" b="1" dirty="0">
                <a:solidFill>
                  <a:schemeClr val="bg1"/>
                </a:solidFill>
                <a:latin typeface="Arial" panose="020B0604020202020204" pitchFamily="34" charset="0"/>
                <a:cs typeface="Arial" panose="020B0604020202020204" pitchFamily="34" charset="0"/>
              </a:rPr>
              <a:t>основные организации</a:t>
            </a:r>
          </a:p>
        </p:txBody>
      </p:sp>
      <p:sp>
        <p:nvSpPr>
          <p:cNvPr id="19" name="Номер слайда 50">
            <a:extLst>
              <a:ext uri="{FF2B5EF4-FFF2-40B4-BE49-F238E27FC236}">
                <a16:creationId xmlns="" xmlns:a16="http://schemas.microsoft.com/office/drawing/2014/main" id="{BE161D04-B6AE-6DB3-3015-74CAE5E93DE1}"/>
              </a:ext>
            </a:extLst>
          </p:cNvPr>
          <p:cNvSpPr>
            <a:spLocks noGrp="1"/>
          </p:cNvSpPr>
          <p:nvPr>
            <p:ph type="sldNum" sz="quarter" idx="12"/>
          </p:nvPr>
        </p:nvSpPr>
        <p:spPr>
          <a:xfrm>
            <a:off x="9059974" y="6607261"/>
            <a:ext cx="727623" cy="123111"/>
          </a:xfrm>
        </p:spPr>
        <p:txBody>
          <a:bodyPr lIns="0" tIns="0" rIns="0" bIns="0" anchor="b"/>
          <a:lstStyle/>
          <a:p>
            <a:fld id="{F3749720-1430-DF46-8A1E-D768C54B98EF}" type="slidenum">
              <a:rPr lang="x-none" sz="800" smtClean="0">
                <a:solidFill>
                  <a:schemeClr val="tx1"/>
                </a:solidFill>
                <a:latin typeface="Arial" panose="020B0604020202020204" pitchFamily="34" charset="0"/>
                <a:cs typeface="Arial" panose="020B0604020202020204" pitchFamily="34" charset="0"/>
              </a:rPr>
              <a:t>12</a:t>
            </a:fld>
            <a:endParaRPr lang="x-none" sz="800" dirty="0">
              <a:solidFill>
                <a:schemeClr val="tx1"/>
              </a:solidFill>
              <a:latin typeface="Arial" panose="020B0604020202020204" pitchFamily="34" charset="0"/>
              <a:cs typeface="Arial" panose="020B0604020202020204" pitchFamily="34" charset="0"/>
            </a:endParaRPr>
          </a:p>
        </p:txBody>
      </p:sp>
      <p:graphicFrame>
        <p:nvGraphicFramePr>
          <p:cNvPr id="6" name="Таблица 5">
            <a:extLst>
              <a:ext uri="{FF2B5EF4-FFF2-40B4-BE49-F238E27FC236}">
                <a16:creationId xmlns="" xmlns:a16="http://schemas.microsoft.com/office/drawing/2014/main" id="{5F0312A7-08F5-BB4E-B2B0-C7A184546B63}"/>
              </a:ext>
            </a:extLst>
          </p:cNvPr>
          <p:cNvGraphicFramePr>
            <a:graphicFrameLocks noGrp="1"/>
          </p:cNvGraphicFramePr>
          <p:nvPr>
            <p:extLst>
              <p:ext uri="{D42A27DB-BD31-4B8C-83A1-F6EECF244321}">
                <p14:modId xmlns:p14="http://schemas.microsoft.com/office/powerpoint/2010/main" val="1363959619"/>
              </p:ext>
            </p:extLst>
          </p:nvPr>
        </p:nvGraphicFramePr>
        <p:xfrm>
          <a:off x="627015" y="1376762"/>
          <a:ext cx="9136390" cy="4953997"/>
        </p:xfrm>
        <a:graphic>
          <a:graphicData uri="http://schemas.openxmlformats.org/drawingml/2006/table">
            <a:tbl>
              <a:tblPr firstRow="1" bandRow="1">
                <a:tableStyleId>{5C22544A-7EE6-4342-B048-85BDC9FD1C3A}</a:tableStyleId>
              </a:tblPr>
              <a:tblGrid>
                <a:gridCol w="3142925">
                  <a:extLst>
                    <a:ext uri="{9D8B030D-6E8A-4147-A177-3AD203B41FA5}">
                      <a16:colId xmlns="" xmlns:a16="http://schemas.microsoft.com/office/drawing/2014/main" val="3163916451"/>
                    </a:ext>
                  </a:extLst>
                </a:gridCol>
                <a:gridCol w="3126160">
                  <a:extLst>
                    <a:ext uri="{9D8B030D-6E8A-4147-A177-3AD203B41FA5}">
                      <a16:colId xmlns="" xmlns:a16="http://schemas.microsoft.com/office/drawing/2014/main" val="2399887350"/>
                    </a:ext>
                  </a:extLst>
                </a:gridCol>
                <a:gridCol w="1442035">
                  <a:extLst>
                    <a:ext uri="{9D8B030D-6E8A-4147-A177-3AD203B41FA5}">
                      <a16:colId xmlns="" xmlns:a16="http://schemas.microsoft.com/office/drawing/2014/main" val="223652072"/>
                    </a:ext>
                  </a:extLst>
                </a:gridCol>
                <a:gridCol w="1425270">
                  <a:extLst>
                    <a:ext uri="{9D8B030D-6E8A-4147-A177-3AD203B41FA5}">
                      <a16:colId xmlns="" xmlns:a16="http://schemas.microsoft.com/office/drawing/2014/main" val="4168060387"/>
                    </a:ext>
                  </a:extLst>
                </a:gridCol>
              </a:tblGrid>
              <a:tr h="951846">
                <a:tc>
                  <a:txBody>
                    <a:bodyPr/>
                    <a:lstStyle/>
                    <a:p>
                      <a:pPr algn="ctr"/>
                      <a:r>
                        <a:rPr lang="ru-RU" sz="900" b="1" i="0" dirty="0">
                          <a:latin typeface="Arial" panose="020B0604020202020204" pitchFamily="34" charset="0"/>
                          <a:cs typeface="Arial" panose="020B0604020202020204" pitchFamily="34" charset="0"/>
                        </a:rPr>
                        <a:t>НАИМЕНОВАНИЕ КОМПАНИИ </a:t>
                      </a:r>
                      <a:endParaRPr lang="x-none" sz="900" b="1" i="0" dirty="0">
                        <a:latin typeface="Arial" panose="020B0604020202020204" pitchFamily="34" charset="0"/>
                        <a:cs typeface="Arial" panose="020B0604020202020204" pitchFamily="34" charset="0"/>
                      </a:endParaRPr>
                    </a:p>
                  </a:txBody>
                  <a:tcPr marL="0" marR="0" marT="216000" marB="216000" anchor="ctr">
                    <a:lnB w="12700" cap="flat" cmpd="sng" algn="ctr">
                      <a:solidFill>
                        <a:schemeClr val="bg1"/>
                      </a:solidFill>
                      <a:prstDash val="solid"/>
                      <a:round/>
                      <a:headEnd type="none" w="med" len="med"/>
                      <a:tailEnd type="none" w="med" len="med"/>
                    </a:lnB>
                    <a:noFill/>
                  </a:tcPr>
                </a:tc>
                <a:tc>
                  <a:txBody>
                    <a:bodyPr/>
                    <a:lstStyle/>
                    <a:p>
                      <a:pPr algn="ctr"/>
                      <a:r>
                        <a:rPr lang="x-none" sz="900" b="1" i="0" smtClean="0">
                          <a:latin typeface="Arial" panose="020B0604020202020204" pitchFamily="34" charset="0"/>
                          <a:cs typeface="Arial" panose="020B0604020202020204" pitchFamily="34" charset="0"/>
                        </a:rPr>
                        <a:t>СФЕРА ДЕЯТЕЛЬНОСТИ</a:t>
                      </a:r>
                      <a:endParaRPr lang="x-none" sz="900" b="1" i="0" dirty="0">
                        <a:latin typeface="Arial" panose="020B0604020202020204" pitchFamily="34" charset="0"/>
                        <a:cs typeface="Arial" panose="020B0604020202020204" pitchFamily="34" charset="0"/>
                      </a:endParaRPr>
                    </a:p>
                  </a:txBody>
                  <a:tcPr marL="0" marR="0" marT="216000" marB="216000" anchor="ctr">
                    <a:lnB w="12700" cap="flat" cmpd="sng" algn="ctr">
                      <a:solidFill>
                        <a:schemeClr val="bg1"/>
                      </a:solidFill>
                      <a:prstDash val="solid"/>
                      <a:round/>
                      <a:headEnd type="none" w="med" len="med"/>
                      <a:tailEnd type="none" w="med" len="med"/>
                    </a:lnB>
                    <a:noFill/>
                  </a:tcPr>
                </a:tc>
                <a:tc>
                  <a:txBody>
                    <a:bodyPr/>
                    <a:lstStyle/>
                    <a:p>
                      <a:pPr algn="ctr"/>
                      <a:r>
                        <a:rPr lang="ru-RU" sz="900" b="1" i="1" kern="1200" smtClean="0">
                          <a:solidFill>
                            <a:schemeClr val="lt1"/>
                          </a:solidFill>
                          <a:effectLst/>
                          <a:latin typeface="Arial" panose="020B0604020202020204" pitchFamily="34" charset="0"/>
                          <a:ea typeface="+mn-ea"/>
                          <a:cs typeface="Arial" panose="020B0604020202020204" pitchFamily="34" charset="0"/>
                        </a:rPr>
                        <a:t>Объем производства (млн.руб.) за 2023 год</a:t>
                      </a:r>
                      <a:endParaRPr lang="x-none" sz="200" b="1" i="0" dirty="0">
                        <a:latin typeface="Arial" panose="020B0604020202020204" pitchFamily="34" charset="0"/>
                        <a:cs typeface="Arial" panose="020B0604020202020204" pitchFamily="34" charset="0"/>
                      </a:endParaRPr>
                    </a:p>
                  </a:txBody>
                  <a:tcPr marL="0" marR="0" marT="216000" marB="216000" anchor="ctr">
                    <a:lnB w="12700" cap="flat" cmpd="sng" algn="ctr">
                      <a:solidFill>
                        <a:schemeClr val="bg1"/>
                      </a:solidFill>
                      <a:prstDash val="solid"/>
                      <a:round/>
                      <a:headEnd type="none" w="med" len="med"/>
                      <a:tailEnd type="none" w="med" len="med"/>
                    </a:lnB>
                    <a:noFill/>
                  </a:tcPr>
                </a:tc>
                <a:tc>
                  <a:txBody>
                    <a:bodyPr/>
                    <a:lstStyle/>
                    <a:p>
                      <a:pPr algn="ctr"/>
                      <a:r>
                        <a:rPr lang="ru-RU" sz="900" b="1" i="1" kern="1200" smtClean="0">
                          <a:solidFill>
                            <a:schemeClr val="lt1"/>
                          </a:solidFill>
                          <a:effectLst/>
                          <a:latin typeface="Arial" panose="020B0604020202020204" pitchFamily="34" charset="0"/>
                          <a:ea typeface="+mn-ea"/>
                          <a:cs typeface="Arial" panose="020B0604020202020204" pitchFamily="34" charset="0"/>
                        </a:rPr>
                        <a:t>Среднесписочная численность работников на 01.01.2024 </a:t>
                      </a:r>
                      <a:endParaRPr lang="x-none" sz="900" b="1" i="0" dirty="0">
                        <a:latin typeface="Arial" panose="020B0604020202020204" pitchFamily="34" charset="0"/>
                        <a:cs typeface="Arial" panose="020B0604020202020204" pitchFamily="34" charset="0"/>
                      </a:endParaRPr>
                    </a:p>
                  </a:txBody>
                  <a:tcPr marL="0" marR="0" marT="216000" marB="216000" anchor="ctr">
                    <a:lnR w="6350" cap="flat" cmpd="sng" algn="ctr">
                      <a:noFill/>
                      <a:prstDash val="sysDash"/>
                      <a:round/>
                      <a:headEnd type="none" w="med" len="med"/>
                      <a:tailEnd type="none" w="med" len="med"/>
                    </a:lnR>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300895412"/>
                  </a:ext>
                </a:extLst>
              </a:tr>
              <a:tr h="400009">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ООО «Союз-2»</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bg1"/>
                      </a:solidFill>
                      <a:prstDash val="solid"/>
                      <a:round/>
                      <a:headEnd type="none" w="med" len="med"/>
                      <a:tailEnd type="none" w="med" len="med"/>
                    </a:lnT>
                    <a:solidFill>
                      <a:srgbClr val="F1F1F1"/>
                    </a:solidFill>
                  </a:tcPr>
                </a:tc>
                <a:tc>
                  <a:txBody>
                    <a:bodyPr/>
                    <a:lstStyle/>
                    <a:p>
                      <a:pPr algn="just">
                        <a:lnSpc>
                          <a:spcPct val="107000"/>
                        </a:lnSpc>
                        <a:spcAft>
                          <a:spcPts val="0"/>
                        </a:spcAft>
                      </a:pPr>
                      <a:r>
                        <a:rPr lang="ru-RU" sz="900" b="1" i="1" smtClean="0">
                          <a:effectLst/>
                          <a:latin typeface="Arial" panose="020B0604020202020204" pitchFamily="34" charset="0"/>
                          <a:ea typeface="Calibri" panose="020F0502020204030204" pitchFamily="34" charset="0"/>
                          <a:cs typeface="Arial" panose="020B0604020202020204" pitchFamily="34" charset="0"/>
                        </a:rPr>
                        <a:t>Строительство</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bg1"/>
                      </a:solidFill>
                      <a:prstDash val="solid"/>
                      <a:round/>
                      <a:headEnd type="none" w="med" len="med"/>
                      <a:tailEnd type="none" w="med" len="med"/>
                    </a:lnT>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5 900,0</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bg1"/>
                      </a:solidFill>
                      <a:prstDash val="solid"/>
                      <a:round/>
                      <a:headEnd type="none" w="med" len="med"/>
                      <a:tailEnd type="none" w="med" len="med"/>
                    </a:lnT>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1 чел.</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6350" cap="flat" cmpd="sng" algn="ctr">
                      <a:noFill/>
                      <a:prstDash val="sysDash"/>
                      <a:round/>
                      <a:headEnd type="none" w="med" len="med"/>
                      <a:tailEnd type="none" w="med" len="med"/>
                    </a:lnR>
                    <a:lnT w="12700" cap="flat" cmpd="sng" algn="ctr">
                      <a:solidFill>
                        <a:schemeClr val="bg1"/>
                      </a:solidFill>
                      <a:prstDash val="solid"/>
                      <a:round/>
                      <a:headEnd type="none" w="med" len="med"/>
                      <a:tailEnd type="none" w="med" len="med"/>
                    </a:lnT>
                    <a:solidFill>
                      <a:srgbClr val="F1F1F1"/>
                    </a:solidFill>
                  </a:tcPr>
                </a:tc>
                <a:extLst>
                  <a:ext uri="{0D108BD9-81ED-4DB2-BD59-A6C34878D82A}">
                    <a16:rowId xmlns="" xmlns:a16="http://schemas.microsoft.com/office/drawing/2014/main" val="1066187201"/>
                  </a:ext>
                </a:extLst>
              </a:tr>
              <a:tr h="400009">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ООО «Нарт»</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i="1" smtClean="0">
                          <a:effectLst/>
                          <a:latin typeface="Arial" panose="020B0604020202020204" pitchFamily="34" charset="0"/>
                          <a:ea typeface="Calibri" panose="020F0502020204030204" pitchFamily="34" charset="0"/>
                          <a:cs typeface="Arial" panose="020B0604020202020204" pitchFamily="34" charset="0"/>
                        </a:rPr>
                        <a:t>Строительство</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702,9</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361 чел.</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6350" cap="flat" cmpd="sng" algn="ctr">
                      <a:noFill/>
                      <a:prstDash val="sysDash"/>
                      <a:round/>
                      <a:headEnd type="none" w="med" len="med"/>
                      <a:tailEnd type="none" w="med" len="med"/>
                    </a:lnR>
                    <a:solidFill>
                      <a:srgbClr val="F1F1F1"/>
                    </a:solidFill>
                  </a:tcPr>
                </a:tc>
                <a:extLst>
                  <a:ext uri="{0D108BD9-81ED-4DB2-BD59-A6C34878D82A}">
                    <a16:rowId xmlns="" xmlns:a16="http://schemas.microsoft.com/office/drawing/2014/main" val="3801925131"/>
                  </a:ext>
                </a:extLst>
              </a:tr>
              <a:tr h="400009">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ООО «Дорожник»</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i="1" smtClean="0">
                          <a:effectLst/>
                          <a:latin typeface="Arial" panose="020B0604020202020204" pitchFamily="34" charset="0"/>
                          <a:ea typeface="Calibri" panose="020F0502020204030204" pitchFamily="34" charset="0"/>
                          <a:cs typeface="Arial" panose="020B0604020202020204" pitchFamily="34" charset="0"/>
                        </a:rPr>
                        <a:t>Строительство</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170,0</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22 чел.</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6350" cap="flat" cmpd="sng" algn="ctr">
                      <a:noFill/>
                      <a:prstDash val="sysDash"/>
                      <a:round/>
                      <a:headEnd type="none" w="med" len="med"/>
                      <a:tailEnd type="none" w="med" len="med"/>
                    </a:lnR>
                    <a:solidFill>
                      <a:srgbClr val="F1F1F1"/>
                    </a:solidFill>
                  </a:tcPr>
                </a:tc>
                <a:extLst>
                  <a:ext uri="{0D108BD9-81ED-4DB2-BD59-A6C34878D82A}">
                    <a16:rowId xmlns="" xmlns:a16="http://schemas.microsoft.com/office/drawing/2014/main" val="291548693"/>
                  </a:ext>
                </a:extLst>
              </a:tr>
              <a:tr h="400009">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ООО «Абукъ»</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i="1" smtClean="0">
                          <a:effectLst/>
                          <a:latin typeface="Arial" panose="020B0604020202020204" pitchFamily="34" charset="0"/>
                          <a:ea typeface="Calibri" panose="020F0502020204030204" pitchFamily="34" charset="0"/>
                          <a:cs typeface="Arial" panose="020B0604020202020204" pitchFamily="34" charset="0"/>
                        </a:rPr>
                        <a:t>Строительство</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96,0</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21 чел.</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6350" cap="flat" cmpd="sng" algn="ctr">
                      <a:noFill/>
                      <a:prstDash val="sysDash"/>
                      <a:round/>
                      <a:headEnd type="none" w="med" len="med"/>
                      <a:tailEnd type="none" w="med" len="med"/>
                    </a:lnR>
                    <a:solidFill>
                      <a:srgbClr val="F1F1F1"/>
                    </a:solidFill>
                  </a:tcPr>
                </a:tc>
                <a:extLst>
                  <a:ext uri="{0D108BD9-81ED-4DB2-BD59-A6C34878D82A}">
                    <a16:rowId xmlns="" xmlns:a16="http://schemas.microsoft.com/office/drawing/2014/main" val="430485187"/>
                  </a:ext>
                </a:extLst>
              </a:tr>
              <a:tr h="400009">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ООО «Бетон центр»</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i="1" smtClean="0">
                          <a:effectLst/>
                          <a:latin typeface="Arial" panose="020B0604020202020204" pitchFamily="34" charset="0"/>
                          <a:ea typeface="Calibri" panose="020F0502020204030204" pitchFamily="34" charset="0"/>
                          <a:cs typeface="Arial" panose="020B0604020202020204" pitchFamily="34" charset="0"/>
                        </a:rPr>
                        <a:t>Строительство</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28,4</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5 чел.</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6350" cap="flat" cmpd="sng" algn="ctr">
                      <a:noFill/>
                      <a:prstDash val="sysDash"/>
                      <a:round/>
                      <a:headEnd type="none" w="med" len="med"/>
                      <a:tailEnd type="none" w="med" len="med"/>
                    </a:lnR>
                    <a:solidFill>
                      <a:srgbClr val="F1F1F1"/>
                    </a:solidFill>
                  </a:tcPr>
                </a:tc>
                <a:extLst>
                  <a:ext uri="{0D108BD9-81ED-4DB2-BD59-A6C34878D82A}">
                    <a16:rowId xmlns="" xmlns:a16="http://schemas.microsoft.com/office/drawing/2014/main" val="3771482407"/>
                  </a:ext>
                </a:extLst>
              </a:tr>
              <a:tr h="400009">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ООО «Абакаровы-Лес»</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i="1" smtClean="0">
                          <a:effectLst/>
                          <a:latin typeface="Arial" panose="020B0604020202020204" pitchFamily="34" charset="0"/>
                          <a:ea typeface="Calibri" panose="020F0502020204030204" pitchFamily="34" charset="0"/>
                          <a:cs typeface="Arial" panose="020B0604020202020204" pitchFamily="34" charset="0"/>
                        </a:rPr>
                        <a:t>Обрабатывающие производства</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12,6</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1 чел.</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6350" cap="flat" cmpd="sng" algn="ctr">
                      <a:noFill/>
                      <a:prstDash val="sysDash"/>
                      <a:round/>
                      <a:headEnd type="none" w="med" len="med"/>
                      <a:tailEnd type="none" w="med" len="med"/>
                    </a:lnR>
                    <a:solidFill>
                      <a:srgbClr val="F1F1F1"/>
                    </a:solidFill>
                  </a:tcPr>
                </a:tc>
                <a:extLst>
                  <a:ext uri="{0D108BD9-81ED-4DB2-BD59-A6C34878D82A}">
                    <a16:rowId xmlns="" xmlns:a16="http://schemas.microsoft.com/office/drawing/2014/main" val="2450459432"/>
                  </a:ext>
                </a:extLst>
              </a:tr>
              <a:tr h="400009">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ООО «Арабиан Сикретс»</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i="1" smtClean="0">
                          <a:effectLst/>
                          <a:latin typeface="Arial" panose="020B0604020202020204" pitchFamily="34" charset="0"/>
                          <a:ea typeface="Calibri" panose="020F0502020204030204" pitchFamily="34" charset="0"/>
                          <a:cs typeface="Arial" panose="020B0604020202020204" pitchFamily="34" charset="0"/>
                        </a:rPr>
                        <a:t>Обрабатывающие производства</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10,4</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1 чел.</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6350" cap="flat" cmpd="sng" algn="ctr">
                      <a:noFill/>
                      <a:prstDash val="sysDash"/>
                      <a:round/>
                      <a:headEnd type="none" w="med" len="med"/>
                      <a:tailEnd type="none" w="med" len="med"/>
                    </a:lnR>
                    <a:solidFill>
                      <a:srgbClr val="F1F1F1"/>
                    </a:solidFill>
                  </a:tcPr>
                </a:tc>
                <a:extLst>
                  <a:ext uri="{0D108BD9-81ED-4DB2-BD59-A6C34878D82A}">
                    <a16:rowId xmlns="" xmlns:a16="http://schemas.microsoft.com/office/drawing/2014/main" val="3630183076"/>
                  </a:ext>
                </a:extLst>
              </a:tr>
              <a:tr h="400009">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ООО «Эгтселент»</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i="1" smtClean="0">
                          <a:effectLst/>
                          <a:latin typeface="Arial" panose="020B0604020202020204" pitchFamily="34" charset="0"/>
                          <a:ea typeface="Calibri" panose="020F0502020204030204" pitchFamily="34" charset="0"/>
                          <a:cs typeface="Arial" panose="020B0604020202020204" pitchFamily="34" charset="0"/>
                        </a:rPr>
                        <a:t>Оптовая и розничная торговля, общественное питание, бытовое обслуживание</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673,8</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2 чел.</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6350" cap="flat" cmpd="sng" algn="ctr">
                      <a:noFill/>
                      <a:prstDash val="sysDash"/>
                      <a:round/>
                      <a:headEnd type="none" w="med" len="med"/>
                      <a:tailEnd type="none" w="med" len="med"/>
                    </a:lnR>
                    <a:solidFill>
                      <a:srgbClr val="F1F1F1"/>
                    </a:solidFill>
                  </a:tcPr>
                </a:tc>
                <a:extLst>
                  <a:ext uri="{0D108BD9-81ED-4DB2-BD59-A6C34878D82A}">
                    <a16:rowId xmlns="" xmlns:a16="http://schemas.microsoft.com/office/drawing/2014/main" val="4010085752"/>
                  </a:ext>
                </a:extLst>
              </a:tr>
              <a:tr h="373276">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ООО БМ «Групп»</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i="1" smtClean="0">
                          <a:effectLst/>
                          <a:latin typeface="Arial" panose="020B0604020202020204" pitchFamily="34" charset="0"/>
                          <a:ea typeface="Calibri" panose="020F0502020204030204" pitchFamily="34" charset="0"/>
                          <a:cs typeface="Arial" panose="020B0604020202020204" pitchFamily="34" charset="0"/>
                        </a:rPr>
                        <a:t>Оптовая и розничная торговля, общественное питание, бытовое обслуживание</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237,0</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1F1F1"/>
                    </a:solid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4 чел.</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6350" cap="flat" cmpd="sng" algn="ctr">
                      <a:noFill/>
                      <a:prstDash val="sysDash"/>
                      <a:round/>
                      <a:headEnd type="none" w="med" len="med"/>
                      <a:tailEnd type="none" w="med" len="med"/>
                    </a:lnR>
                    <a:solidFill>
                      <a:srgbClr val="F1F1F1"/>
                    </a:solidFill>
                  </a:tcPr>
                </a:tc>
                <a:extLst>
                  <a:ext uri="{0D108BD9-81ED-4DB2-BD59-A6C34878D82A}">
                    <a16:rowId xmlns="" xmlns:a16="http://schemas.microsoft.com/office/drawing/2014/main" val="473355084"/>
                  </a:ext>
                </a:extLst>
              </a:tr>
              <a:tr h="400009">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ООО «ГАЗ ИНВЕСТ»</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B w="12700" cap="flat" cmpd="sng" algn="ctr">
                      <a:noFill/>
                      <a:prstDash val="solid"/>
                      <a:round/>
                      <a:headEnd type="none" w="med" len="med"/>
                      <a:tailEnd type="none" w="med" len="med"/>
                    </a:lnB>
                    <a:noFill/>
                  </a:tcPr>
                </a:tc>
                <a:tc>
                  <a:txBody>
                    <a:bodyPr/>
                    <a:lstStyle/>
                    <a:p>
                      <a:pPr algn="just">
                        <a:lnSpc>
                          <a:spcPct val="107000"/>
                        </a:lnSpc>
                        <a:spcAft>
                          <a:spcPts val="0"/>
                        </a:spcAft>
                      </a:pPr>
                      <a:r>
                        <a:rPr lang="ru-RU" sz="900" b="1" i="1" smtClean="0">
                          <a:effectLst/>
                          <a:latin typeface="Arial" panose="020B0604020202020204" pitchFamily="34" charset="0"/>
                          <a:ea typeface="Calibri" panose="020F0502020204030204" pitchFamily="34" charset="0"/>
                          <a:cs typeface="Arial" panose="020B0604020202020204" pitchFamily="34" charset="0"/>
                        </a:rPr>
                        <a:t>Оптовая и розничная торговля, общественное питание, бытовое обслуживание</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B w="12700" cap="flat" cmpd="sng" algn="ctr">
                      <a:noFill/>
                      <a:prstDash val="solid"/>
                      <a:round/>
                      <a:headEnd type="none" w="med" len="med"/>
                      <a:tailEnd type="none" w="med" len="med"/>
                    </a:lnB>
                    <a:no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38,9</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B w="12700" cap="flat" cmpd="sng" algn="ctr">
                      <a:noFill/>
                      <a:prstDash val="solid"/>
                      <a:round/>
                      <a:headEnd type="none" w="med" len="med"/>
                      <a:tailEnd type="none" w="med" len="med"/>
                    </a:lnB>
                    <a:noFill/>
                  </a:tcPr>
                </a:tc>
                <a:tc>
                  <a:txBody>
                    <a:bodyPr/>
                    <a:lstStyle/>
                    <a:p>
                      <a:pPr algn="just">
                        <a:lnSpc>
                          <a:spcPct val="107000"/>
                        </a:lnSpc>
                        <a:spcAft>
                          <a:spcPts val="0"/>
                        </a:spcAft>
                      </a:pPr>
                      <a:r>
                        <a:rPr lang="ru-RU" sz="900" b="1">
                          <a:effectLst/>
                          <a:latin typeface="Arial" panose="020B0604020202020204" pitchFamily="34" charset="0"/>
                          <a:ea typeface="Calibri" panose="020F0502020204030204" pitchFamily="34" charset="0"/>
                          <a:cs typeface="Arial" panose="020B0604020202020204" pitchFamily="34" charset="0"/>
                        </a:rPr>
                        <a:t>12 чел.</a:t>
                      </a:r>
                      <a:endParaRPr lang="ru-RU" sz="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6350" cap="flat" cmpd="sng" algn="ctr">
                      <a:noFill/>
                      <a:prstDash val="sysDash"/>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 xmlns:a16="http://schemas.microsoft.com/office/drawing/2014/main" val="2271837612"/>
                  </a:ext>
                </a:extLst>
              </a:tr>
            </a:tbl>
          </a:graphicData>
        </a:graphic>
      </p:graphicFrame>
      <p:sp>
        <p:nvSpPr>
          <p:cNvPr id="4" name="TextBox 3">
            <a:extLst>
              <a:ext uri="{FF2B5EF4-FFF2-40B4-BE49-F238E27FC236}">
                <a16:creationId xmlns="" xmlns:a16="http://schemas.microsoft.com/office/drawing/2014/main" id="{3F127894-A823-802A-D158-07CFF374686A}"/>
              </a:ext>
            </a:extLst>
          </p:cNvPr>
          <p:cNvSpPr txBox="1"/>
          <p:nvPr/>
        </p:nvSpPr>
        <p:spPr>
          <a:xfrm>
            <a:off x="627016" y="6607261"/>
            <a:ext cx="7317882" cy="123111"/>
          </a:xfrm>
          <a:prstGeom prst="rect">
            <a:avLst/>
          </a:prstGeom>
          <a:noFill/>
        </p:spPr>
        <p:txBody>
          <a:bodyPr wrap="square" lIns="0" tIns="0" rIns="0" bIns="0" rtlCol="0">
            <a:spAutoFit/>
          </a:bodyPr>
          <a:lstStyle/>
          <a:p>
            <a:r>
              <a:rPr lang="x-none" sz="800" dirty="0">
                <a:latin typeface="Arial" panose="020B0604020202020204" pitchFamily="34" charset="0"/>
                <a:cs typeface="Arial" panose="020B0604020202020204" pitchFamily="34" charset="0"/>
              </a:rPr>
              <a:t>ИНВЕСТИЦИОННЫЙ ПРОФИЛЬ (</a:t>
            </a:r>
            <a:r>
              <a:rPr lang="ru-RU" sz="800" dirty="0">
                <a:latin typeface="Arial" panose="020B0604020202020204" pitchFamily="34" charset="0"/>
                <a:cs typeface="Arial" panose="020B0604020202020204" pitchFamily="34" charset="0"/>
              </a:rPr>
              <a:t>НАИМЕНОВАНИЕ ВАШЕГО МУНИЦИПАЛИТЕТА)</a:t>
            </a:r>
          </a:p>
        </p:txBody>
      </p:sp>
    </p:spTree>
    <p:extLst>
      <p:ext uri="{BB962C8B-B14F-4D97-AF65-F5344CB8AC3E}">
        <p14:creationId xmlns:p14="http://schemas.microsoft.com/office/powerpoint/2010/main" val="265896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EE1F72B-78FB-C0E5-AB47-4F01C1333AB0}"/>
            </a:ext>
          </a:extLst>
        </p:cNvPr>
        <p:cNvGrpSpPr/>
        <p:nvPr/>
      </p:nvGrpSpPr>
      <p:grpSpPr>
        <a:xfrm>
          <a:off x="0" y="0"/>
          <a:ext cx="0" cy="0"/>
          <a:chOff x="0" y="0"/>
          <a:chExt cx="0" cy="0"/>
        </a:xfrm>
      </p:grpSpPr>
      <p:sp>
        <p:nvSpPr>
          <p:cNvPr id="10" name="Скругленный прямоугольник 9">
            <a:extLst>
              <a:ext uri="{FF2B5EF4-FFF2-40B4-BE49-F238E27FC236}">
                <a16:creationId xmlns="" xmlns:a16="http://schemas.microsoft.com/office/drawing/2014/main" id="{83604F0B-1B63-9830-5465-9207F27CD48C}"/>
              </a:ext>
            </a:extLst>
          </p:cNvPr>
          <p:cNvSpPr/>
          <p:nvPr/>
        </p:nvSpPr>
        <p:spPr>
          <a:xfrm>
            <a:off x="627015" y="1956987"/>
            <a:ext cx="9136387" cy="4344980"/>
          </a:xfrm>
          <a:prstGeom prst="roundRect">
            <a:avLst>
              <a:gd name="adj" fmla="val 6624"/>
            </a:avLst>
          </a:prstGeom>
          <a:solidFill>
            <a:srgbClr val="F1F1F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5" name="Скругленный прямоугольник 84">
            <a:extLst>
              <a:ext uri="{FF2B5EF4-FFF2-40B4-BE49-F238E27FC236}">
                <a16:creationId xmlns="" xmlns:a16="http://schemas.microsoft.com/office/drawing/2014/main" id="{4733D63F-9C91-7172-A732-28E6372E6603}"/>
              </a:ext>
            </a:extLst>
          </p:cNvPr>
          <p:cNvSpPr/>
          <p:nvPr/>
        </p:nvSpPr>
        <p:spPr>
          <a:xfrm>
            <a:off x="627016" y="1401546"/>
            <a:ext cx="9136399" cy="1152811"/>
          </a:xfrm>
          <a:prstGeom prst="roundRect">
            <a:avLst>
              <a:gd name="adj" fmla="val 22226"/>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 xmlns:a16="http://schemas.microsoft.com/office/drawing/2014/main" id="{BA9F1C0A-0B2A-DA06-9CBA-B877B267DC3C}"/>
              </a:ext>
            </a:extLst>
          </p:cNvPr>
          <p:cNvSpPr txBox="1"/>
          <p:nvPr/>
        </p:nvSpPr>
        <p:spPr>
          <a:xfrm>
            <a:off x="627016" y="550177"/>
            <a:ext cx="9160580" cy="369332"/>
          </a:xfrm>
          <a:prstGeom prst="rect">
            <a:avLst/>
          </a:prstGeom>
          <a:noFill/>
        </p:spPr>
        <p:txBody>
          <a:bodyPr wrap="square" lIns="0" tIns="0" rIns="0" bIns="0" rtlCol="0">
            <a:spAutoFit/>
          </a:bodyPr>
          <a:lstStyle/>
          <a:p>
            <a:r>
              <a:rPr lang="ru-RU" sz="2400" b="1" dirty="0">
                <a:latin typeface="Arial" panose="020B0604020202020204" pitchFamily="34" charset="0"/>
                <a:cs typeface="Arial" panose="020B0604020202020204" pitchFamily="34" charset="0"/>
              </a:rPr>
              <a:t>РЕАЛИЗУЕММЫЕ ИНВЕСТИЦИОННЫЕ ПРОЕКТЫ</a:t>
            </a:r>
            <a:endParaRPr lang="x-none" sz="2400" b="1" dirty="0">
              <a:latin typeface="Arial" panose="020B0604020202020204" pitchFamily="34" charset="0"/>
              <a:cs typeface="Arial" panose="020B0604020202020204" pitchFamily="34" charset="0"/>
            </a:endParaRPr>
          </a:p>
        </p:txBody>
      </p:sp>
      <p:sp>
        <p:nvSpPr>
          <p:cNvPr id="2" name="Скругленный прямоугольник 1">
            <a:extLst>
              <a:ext uri="{FF2B5EF4-FFF2-40B4-BE49-F238E27FC236}">
                <a16:creationId xmlns="" xmlns:a16="http://schemas.microsoft.com/office/drawing/2014/main" id="{71DB78E3-261E-0A63-C832-846882E4B22E}"/>
              </a:ext>
            </a:extLst>
          </p:cNvPr>
          <p:cNvSpPr/>
          <p:nvPr/>
        </p:nvSpPr>
        <p:spPr>
          <a:xfrm>
            <a:off x="627017" y="163628"/>
            <a:ext cx="2334844" cy="273844"/>
          </a:xfrm>
          <a:prstGeom prst="roundRect">
            <a:avLst>
              <a:gd name="adj" fmla="val 50000"/>
            </a:avLst>
          </a:prstGeom>
          <a:solidFill>
            <a:srgbClr val="4756A0"/>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p>
            <a:r>
              <a:rPr lang="ru-RU" sz="800" b="1" dirty="0">
                <a:solidFill>
                  <a:schemeClr val="bg1"/>
                </a:solidFill>
                <a:latin typeface="Arial" panose="020B0604020202020204" pitchFamily="34" charset="0"/>
                <a:cs typeface="Arial" panose="020B0604020202020204" pitchFamily="34" charset="0"/>
              </a:rPr>
              <a:t>реализуемые инвестиционные проекты</a:t>
            </a:r>
          </a:p>
        </p:txBody>
      </p:sp>
      <p:sp>
        <p:nvSpPr>
          <p:cNvPr id="19" name="Номер слайда 50">
            <a:extLst>
              <a:ext uri="{FF2B5EF4-FFF2-40B4-BE49-F238E27FC236}">
                <a16:creationId xmlns="" xmlns:a16="http://schemas.microsoft.com/office/drawing/2014/main" id="{B7163517-862E-F95A-CFC5-24B3C29DF1A0}"/>
              </a:ext>
            </a:extLst>
          </p:cNvPr>
          <p:cNvSpPr>
            <a:spLocks noGrp="1"/>
          </p:cNvSpPr>
          <p:nvPr>
            <p:ph type="sldNum" sz="quarter" idx="12"/>
          </p:nvPr>
        </p:nvSpPr>
        <p:spPr>
          <a:xfrm>
            <a:off x="9059974" y="6607261"/>
            <a:ext cx="727623" cy="123111"/>
          </a:xfrm>
        </p:spPr>
        <p:txBody>
          <a:bodyPr lIns="0" tIns="0" rIns="0" bIns="0" anchor="b"/>
          <a:lstStyle/>
          <a:p>
            <a:fld id="{F3749720-1430-DF46-8A1E-D768C54B98EF}" type="slidenum">
              <a:rPr lang="x-none" sz="800" smtClean="0">
                <a:solidFill>
                  <a:schemeClr val="tx1"/>
                </a:solidFill>
                <a:latin typeface="Arial" panose="020B0604020202020204" pitchFamily="34" charset="0"/>
                <a:cs typeface="Arial" panose="020B0604020202020204" pitchFamily="34" charset="0"/>
              </a:rPr>
              <a:t>13</a:t>
            </a:fld>
            <a:endParaRPr lang="x-none" sz="800" dirty="0">
              <a:solidFill>
                <a:schemeClr val="tx1"/>
              </a:solidFill>
              <a:latin typeface="Arial" panose="020B0604020202020204" pitchFamily="34" charset="0"/>
              <a:cs typeface="Arial" panose="020B0604020202020204" pitchFamily="34" charset="0"/>
            </a:endParaRPr>
          </a:p>
        </p:txBody>
      </p:sp>
      <p:graphicFrame>
        <p:nvGraphicFramePr>
          <p:cNvPr id="6" name="Таблица 5">
            <a:extLst>
              <a:ext uri="{FF2B5EF4-FFF2-40B4-BE49-F238E27FC236}">
                <a16:creationId xmlns="" xmlns:a16="http://schemas.microsoft.com/office/drawing/2014/main" id="{33D0F098-1E6E-711D-3B14-A0204797BEA0}"/>
              </a:ext>
            </a:extLst>
          </p:cNvPr>
          <p:cNvGraphicFramePr>
            <a:graphicFrameLocks noGrp="1"/>
          </p:cNvGraphicFramePr>
          <p:nvPr>
            <p:extLst>
              <p:ext uri="{D42A27DB-BD31-4B8C-83A1-F6EECF244321}">
                <p14:modId xmlns:p14="http://schemas.microsoft.com/office/powerpoint/2010/main" val="3724907745"/>
              </p:ext>
            </p:extLst>
          </p:nvPr>
        </p:nvGraphicFramePr>
        <p:xfrm>
          <a:off x="627015" y="1401545"/>
          <a:ext cx="9136390" cy="4806355"/>
        </p:xfrm>
        <a:graphic>
          <a:graphicData uri="http://schemas.openxmlformats.org/drawingml/2006/table">
            <a:tbl>
              <a:tblPr firstRow="1" bandRow="1">
                <a:tableStyleId>{5C22544A-7EE6-4342-B048-85BDC9FD1C3A}</a:tableStyleId>
              </a:tblPr>
              <a:tblGrid>
                <a:gridCol w="3142925">
                  <a:extLst>
                    <a:ext uri="{9D8B030D-6E8A-4147-A177-3AD203B41FA5}">
                      <a16:colId xmlns="" xmlns:a16="http://schemas.microsoft.com/office/drawing/2014/main" val="3163916451"/>
                    </a:ext>
                  </a:extLst>
                </a:gridCol>
                <a:gridCol w="3142925">
                  <a:extLst>
                    <a:ext uri="{9D8B030D-6E8A-4147-A177-3AD203B41FA5}">
                      <a16:colId xmlns="" xmlns:a16="http://schemas.microsoft.com/office/drawing/2014/main" val="2399887350"/>
                    </a:ext>
                  </a:extLst>
                </a:gridCol>
                <a:gridCol w="1425270">
                  <a:extLst>
                    <a:ext uri="{9D8B030D-6E8A-4147-A177-3AD203B41FA5}">
                      <a16:colId xmlns="" xmlns:a16="http://schemas.microsoft.com/office/drawing/2014/main" val="223652072"/>
                    </a:ext>
                  </a:extLst>
                </a:gridCol>
                <a:gridCol w="1425270">
                  <a:extLst>
                    <a:ext uri="{9D8B030D-6E8A-4147-A177-3AD203B41FA5}">
                      <a16:colId xmlns="" xmlns:a16="http://schemas.microsoft.com/office/drawing/2014/main" val="4168060387"/>
                    </a:ext>
                  </a:extLst>
                </a:gridCol>
              </a:tblGrid>
              <a:tr h="853552">
                <a:tc>
                  <a:txBody>
                    <a:bodyPr/>
                    <a:lstStyle/>
                    <a:p>
                      <a:pPr algn="ctr"/>
                      <a:r>
                        <a:rPr lang="ru-RU" sz="900" b="1" i="0" smtClean="0">
                          <a:latin typeface="Arial" panose="020B0604020202020204" pitchFamily="34" charset="0"/>
                          <a:cs typeface="Arial" panose="020B0604020202020204" pitchFamily="34" charset="0"/>
                        </a:rPr>
                        <a:t>НАИМЕННОВАНИЕ</a:t>
                      </a:r>
                      <a:r>
                        <a:rPr lang="ru-RU" sz="900" b="1" i="0" baseline="0" smtClean="0">
                          <a:latin typeface="Arial" panose="020B0604020202020204" pitchFamily="34" charset="0"/>
                          <a:cs typeface="Arial" panose="020B0604020202020204" pitchFamily="34" charset="0"/>
                        </a:rPr>
                        <a:t> ИНВЕСТИЦИОННОГО ПРОЕКТА </a:t>
                      </a:r>
                      <a:endParaRPr lang="x-none" sz="900" b="1" i="0" dirty="0">
                        <a:latin typeface="Arial" panose="020B0604020202020204" pitchFamily="34" charset="0"/>
                        <a:cs typeface="Arial" panose="020B0604020202020204" pitchFamily="34" charset="0"/>
                      </a:endParaRPr>
                    </a:p>
                  </a:txBody>
                  <a:tcPr marL="0" marR="0" marT="216000" marB="216000" anchor="ctr">
                    <a:lnB w="12700" cap="flat" cmpd="sng" algn="ctr">
                      <a:solidFill>
                        <a:schemeClr val="bg1"/>
                      </a:solidFill>
                      <a:prstDash val="solid"/>
                      <a:round/>
                      <a:headEnd type="none" w="med" len="med"/>
                      <a:tailEnd type="none" w="med" len="med"/>
                    </a:lnB>
                    <a:noFill/>
                  </a:tcPr>
                </a:tc>
                <a:tc>
                  <a:txBody>
                    <a:bodyPr/>
                    <a:lstStyle/>
                    <a:p>
                      <a:pPr algn="ctr"/>
                      <a:r>
                        <a:rPr lang="ru-RU" sz="900" b="1" i="0" smtClean="0">
                          <a:latin typeface="Arial" panose="020B0604020202020204" pitchFamily="34" charset="0"/>
                          <a:cs typeface="Arial" panose="020B0604020202020204" pitchFamily="34" charset="0"/>
                        </a:rPr>
                        <a:t>ЦЕЛЬ</a:t>
                      </a:r>
                      <a:r>
                        <a:rPr lang="ru-RU" sz="900" b="1" i="0" baseline="0" smtClean="0">
                          <a:latin typeface="Arial" panose="020B0604020202020204" pitchFamily="34" charset="0"/>
                          <a:cs typeface="Arial" panose="020B0604020202020204" pitchFamily="34" charset="0"/>
                        </a:rPr>
                        <a:t> ПРОЕКТА</a:t>
                      </a:r>
                    </a:p>
                    <a:p>
                      <a:pPr algn="ctr"/>
                      <a:r>
                        <a:rPr lang="ru-RU" sz="900" b="1" i="0" baseline="0" smtClean="0">
                          <a:latin typeface="Arial" panose="020B0604020202020204" pitchFamily="34" charset="0"/>
                          <a:cs typeface="Arial" panose="020B0604020202020204" pitchFamily="34" charset="0"/>
                        </a:rPr>
                        <a:t>(ОЖИДАЕМЫЙ РЕЗУЛЬТАТ)</a:t>
                      </a:r>
                      <a:endParaRPr lang="x-none" sz="900" b="1" i="0" dirty="0">
                        <a:latin typeface="Arial" panose="020B0604020202020204" pitchFamily="34" charset="0"/>
                        <a:cs typeface="Arial" panose="020B0604020202020204" pitchFamily="34" charset="0"/>
                      </a:endParaRPr>
                    </a:p>
                  </a:txBody>
                  <a:tcPr marL="0" marR="0" marT="216000" marB="216000" anchor="ctr">
                    <a:lnB w="12700" cap="flat" cmpd="sng" algn="ctr">
                      <a:solidFill>
                        <a:schemeClr val="bg1"/>
                      </a:solidFill>
                      <a:prstDash val="solid"/>
                      <a:round/>
                      <a:headEnd type="none" w="med" len="med"/>
                      <a:tailEnd type="none" w="med" len="med"/>
                    </a:lnB>
                    <a:noFill/>
                  </a:tcPr>
                </a:tc>
                <a:tc>
                  <a:txBody>
                    <a:bodyPr/>
                    <a:lstStyle/>
                    <a:p>
                      <a:pPr algn="ctr"/>
                      <a:r>
                        <a:rPr lang="ru-RU" sz="900" b="1" kern="1200" smtClean="0">
                          <a:solidFill>
                            <a:schemeClr val="lt1"/>
                          </a:solidFill>
                          <a:effectLst/>
                          <a:latin typeface="Arial" panose="020B0604020202020204" pitchFamily="34" charset="0"/>
                          <a:ea typeface="+mn-ea"/>
                          <a:cs typeface="Arial" panose="020B0604020202020204" pitchFamily="34" charset="0"/>
                        </a:rPr>
                        <a:t>Место реализации </a:t>
                      </a:r>
                      <a:endParaRPr lang="x-none" sz="200" b="1" i="0" dirty="0">
                        <a:latin typeface="Arial" panose="020B0604020202020204" pitchFamily="34" charset="0"/>
                        <a:cs typeface="Arial" panose="020B0604020202020204" pitchFamily="34" charset="0"/>
                      </a:endParaRPr>
                    </a:p>
                  </a:txBody>
                  <a:tcPr marL="0" marR="0" marT="216000" marB="216000" anchor="ctr">
                    <a:lnB w="12700" cap="flat" cmpd="sng" algn="ctr">
                      <a:solidFill>
                        <a:schemeClr val="bg1"/>
                      </a:solidFill>
                      <a:prstDash val="solid"/>
                      <a:round/>
                      <a:headEnd type="none" w="med" len="med"/>
                      <a:tailEnd type="none" w="med" len="med"/>
                    </a:lnB>
                    <a:noFill/>
                  </a:tcPr>
                </a:tc>
                <a:tc>
                  <a:txBody>
                    <a:bodyPr/>
                    <a:lstStyle/>
                    <a:p>
                      <a:pPr algn="ctr"/>
                      <a:r>
                        <a:rPr lang="ru-RU" sz="900" b="1" kern="1200" smtClean="0">
                          <a:solidFill>
                            <a:schemeClr val="lt1"/>
                          </a:solidFill>
                          <a:effectLst/>
                          <a:latin typeface="Arial" panose="020B0604020202020204" pitchFamily="34" charset="0"/>
                          <a:ea typeface="+mn-ea"/>
                          <a:cs typeface="Arial" panose="020B0604020202020204" pitchFamily="34" charset="0"/>
                        </a:rPr>
                        <a:t>Число новых рабочих мест (план), чел.</a:t>
                      </a:r>
                      <a:endParaRPr lang="x-none" sz="200" b="1" i="0" dirty="0">
                        <a:latin typeface="Arial" panose="020B0604020202020204" pitchFamily="34" charset="0"/>
                        <a:cs typeface="Arial" panose="020B0604020202020204" pitchFamily="34" charset="0"/>
                      </a:endParaRPr>
                    </a:p>
                  </a:txBody>
                  <a:tcPr marL="0" marR="0" marT="216000" marB="216000" anchor="ctr">
                    <a:lnR w="6350" cap="flat" cmpd="sng" algn="ctr">
                      <a:noFill/>
                      <a:prstDash val="sysDash"/>
                      <a:round/>
                      <a:headEnd type="none" w="med" len="med"/>
                      <a:tailEnd type="none" w="med" len="med"/>
                    </a:lnR>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300895412"/>
                  </a:ext>
                </a:extLst>
              </a:tr>
              <a:tr h="1121894">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Создание племенного репродуктора второго порядка для разведения кур бройлера (на базе ООО «Батыр-Демир»)</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rgbClr val="F1F1F1"/>
                    </a:solid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Создание племенного репродуктора 2 порядка мощностью до 25 млн. штук инкубационных яйца в год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rgbClr val="F1F1F1"/>
                    </a:solid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с. Батаюрт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rgbClr val="F1F1F1"/>
                    </a:solid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80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6350" cap="flat" cmpd="sng" algn="ctr">
                      <a:noFill/>
                      <a:prstDash val="sysDash"/>
                      <a:round/>
                      <a:headEnd type="none" w="med" len="med"/>
                      <a:tailEnd type="none" w="med" len="med"/>
                    </a:lnR>
                    <a:lnT w="12700" cap="flat" cmpd="sng" algn="ctr">
                      <a:solidFill>
                        <a:schemeClr val="bg1"/>
                      </a:solidFill>
                      <a:prstDash val="solid"/>
                      <a:round/>
                      <a:headEnd type="none" w="med" len="med"/>
                      <a:tailEnd type="none" w="med" len="med"/>
                    </a:lnT>
                    <a:solidFill>
                      <a:srgbClr val="F1F1F1"/>
                    </a:solidFill>
                  </a:tcPr>
                </a:tc>
                <a:extLst>
                  <a:ext uri="{0D108BD9-81ED-4DB2-BD59-A6C34878D82A}">
                    <a16:rowId xmlns="" xmlns:a16="http://schemas.microsoft.com/office/drawing/2014/main" val="1066187201"/>
                  </a:ext>
                </a:extLst>
              </a:tr>
              <a:tr h="1121894">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Организация производства нерафинированного подсолнечного и соевого масла объемом до 800 тонн в месяц и муки пшеничной хлебопекарной объемом до 3000 тонн в месяц (СПК «Османюрт»)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1F1F1"/>
                    </a:solid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Расширение рынка сбыта и обеспечение качественной и конкурентоспособной сельскохозяйственной продукцией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1F1F1"/>
                    </a:solid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с Османюртовский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1F1F1"/>
                    </a:solid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50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6350" cap="flat" cmpd="sng" algn="ctr">
                      <a:noFill/>
                      <a:prstDash val="sysDash"/>
                      <a:round/>
                      <a:headEnd type="none" w="med" len="med"/>
                      <a:tailEnd type="none" w="med" len="med"/>
                    </a:lnR>
                    <a:solidFill>
                      <a:srgbClr val="F1F1F1"/>
                    </a:solidFill>
                  </a:tcPr>
                </a:tc>
                <a:extLst>
                  <a:ext uri="{0D108BD9-81ED-4DB2-BD59-A6C34878D82A}">
                    <a16:rowId xmlns="" xmlns:a16="http://schemas.microsoft.com/office/drawing/2014/main" val="3801925131"/>
                  </a:ext>
                </a:extLst>
              </a:tr>
              <a:tr h="1121894">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Организация и расширение производства топса из шерсти (переработка) на базе ООО «Кавказская шерсть»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1F1F1"/>
                    </a:solid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Обеспечение собственной переработки шерсти, снижение транспортных (логистических) расходов местных производителей, изготовление предметов спец.одежды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1F1F1"/>
                    </a:solid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с. Новый Костек</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1F1F1"/>
                    </a:solid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6350" cap="flat" cmpd="sng" algn="ctr">
                      <a:noFill/>
                      <a:prstDash val="sysDash"/>
                      <a:round/>
                      <a:headEnd type="none" w="med" len="med"/>
                      <a:tailEnd type="none" w="med" len="med"/>
                    </a:lnR>
                    <a:solidFill>
                      <a:srgbClr val="F1F1F1"/>
                    </a:solidFill>
                  </a:tcPr>
                </a:tc>
                <a:extLst>
                  <a:ext uri="{0D108BD9-81ED-4DB2-BD59-A6C34878D82A}">
                    <a16:rowId xmlns="" xmlns:a16="http://schemas.microsoft.com/office/drawing/2014/main" val="291548693"/>
                  </a:ext>
                </a:extLst>
              </a:tr>
              <a:tr h="560947">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Организация переработки сельхозпродукции (фруктов, ягод и овощей) на базе ООО «Дагфрут»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Создание объекта переработки</a:t>
                      </a:r>
                      <a:r>
                        <a:rPr lang="ru-RU" sz="1100">
                          <a:effectLst/>
                          <a:latin typeface="Calibri" panose="020F0502020204030204" pitchFamily="34" charset="0"/>
                          <a:ea typeface="Calibri" panose="020F0502020204030204" pitchFamily="34" charset="0"/>
                          <a:cs typeface="Times New Roman" panose="02020603050405020304" pitchFamily="18" charset="0"/>
                        </a:rPr>
                        <a:t> </a:t>
                      </a:r>
                      <a:r>
                        <a:rPr lang="ru-RU" sz="1200">
                          <a:effectLst/>
                          <a:latin typeface="Times New Roman" panose="02020603050405020304" pitchFamily="18" charset="0"/>
                          <a:ea typeface="Calibri" panose="020F0502020204030204" pitchFamily="34" charset="0"/>
                          <a:cs typeface="Times New Roman" panose="02020603050405020304" pitchFamily="18" charset="0"/>
                        </a:rPr>
                        <a:t>сельхозпродукции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no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с. Садовое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no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40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6350" cap="flat" cmpd="sng" algn="ctr">
                      <a:noFill/>
                      <a:prstDash val="sysDash"/>
                      <a:round/>
                      <a:headEnd type="none" w="med" len="med"/>
                      <a:tailEnd type="none" w="med" len="med"/>
                    </a:lnR>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430485187"/>
                  </a:ext>
                </a:extLst>
              </a:tr>
            </a:tbl>
          </a:graphicData>
        </a:graphic>
      </p:graphicFrame>
      <p:sp>
        <p:nvSpPr>
          <p:cNvPr id="4" name="TextBox 3">
            <a:extLst>
              <a:ext uri="{FF2B5EF4-FFF2-40B4-BE49-F238E27FC236}">
                <a16:creationId xmlns="" xmlns:a16="http://schemas.microsoft.com/office/drawing/2014/main" id="{DFEAC1D7-97FF-AE29-136F-32347288D2C7}"/>
              </a:ext>
            </a:extLst>
          </p:cNvPr>
          <p:cNvSpPr txBox="1"/>
          <p:nvPr/>
        </p:nvSpPr>
        <p:spPr>
          <a:xfrm>
            <a:off x="627016" y="6607261"/>
            <a:ext cx="7317882" cy="123111"/>
          </a:xfrm>
          <a:prstGeom prst="rect">
            <a:avLst/>
          </a:prstGeom>
          <a:noFill/>
        </p:spPr>
        <p:txBody>
          <a:bodyPr wrap="square" lIns="0" tIns="0" rIns="0" bIns="0" rtlCol="0">
            <a:spAutoFit/>
          </a:bodyPr>
          <a:lstStyle/>
          <a:p>
            <a:r>
              <a:rPr lang="x-none" sz="800" dirty="0">
                <a:latin typeface="Arial" panose="020B0604020202020204" pitchFamily="34" charset="0"/>
                <a:cs typeface="Arial" panose="020B0604020202020204" pitchFamily="34" charset="0"/>
              </a:rPr>
              <a:t>ИНВЕСТИЦИОННЫЙ ПРОФИЛЬ </a:t>
            </a:r>
            <a:r>
              <a:rPr lang="ru-RU" sz="800" b="1" dirty="0">
                <a:latin typeface="Arial" panose="020B0604020202020204" pitchFamily="34" charset="0"/>
                <a:cs typeface="Arial" panose="020B0604020202020204" pitchFamily="34" charset="0"/>
              </a:rPr>
              <a:t>МО «ХАСАВЮРТОВСКИЙ РАЙОН»</a:t>
            </a:r>
            <a:endParaRPr lang="ru-RU"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9121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EE1F72B-78FB-C0E5-AB47-4F01C1333AB0}"/>
            </a:ext>
          </a:extLst>
        </p:cNvPr>
        <p:cNvGrpSpPr/>
        <p:nvPr/>
      </p:nvGrpSpPr>
      <p:grpSpPr>
        <a:xfrm>
          <a:off x="0" y="0"/>
          <a:ext cx="0" cy="0"/>
          <a:chOff x="0" y="0"/>
          <a:chExt cx="0" cy="0"/>
        </a:xfrm>
      </p:grpSpPr>
      <p:sp>
        <p:nvSpPr>
          <p:cNvPr id="10" name="Скругленный прямоугольник 9">
            <a:extLst>
              <a:ext uri="{FF2B5EF4-FFF2-40B4-BE49-F238E27FC236}">
                <a16:creationId xmlns="" xmlns:a16="http://schemas.microsoft.com/office/drawing/2014/main" id="{83604F0B-1B63-9830-5465-9207F27CD48C}"/>
              </a:ext>
            </a:extLst>
          </p:cNvPr>
          <p:cNvSpPr/>
          <p:nvPr/>
        </p:nvSpPr>
        <p:spPr>
          <a:xfrm>
            <a:off x="627015" y="1956987"/>
            <a:ext cx="9136387" cy="4344980"/>
          </a:xfrm>
          <a:prstGeom prst="roundRect">
            <a:avLst>
              <a:gd name="adj" fmla="val 6624"/>
            </a:avLst>
          </a:prstGeom>
          <a:solidFill>
            <a:srgbClr val="F1F1F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5" name="Скругленный прямоугольник 84">
            <a:extLst>
              <a:ext uri="{FF2B5EF4-FFF2-40B4-BE49-F238E27FC236}">
                <a16:creationId xmlns="" xmlns:a16="http://schemas.microsoft.com/office/drawing/2014/main" id="{4733D63F-9C91-7172-A732-28E6372E6603}"/>
              </a:ext>
            </a:extLst>
          </p:cNvPr>
          <p:cNvSpPr/>
          <p:nvPr/>
        </p:nvSpPr>
        <p:spPr>
          <a:xfrm>
            <a:off x="627016" y="1401546"/>
            <a:ext cx="9136399" cy="1152811"/>
          </a:xfrm>
          <a:prstGeom prst="roundRect">
            <a:avLst>
              <a:gd name="adj" fmla="val 22226"/>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 xmlns:a16="http://schemas.microsoft.com/office/drawing/2014/main" id="{BA9F1C0A-0B2A-DA06-9CBA-B877B267DC3C}"/>
              </a:ext>
            </a:extLst>
          </p:cNvPr>
          <p:cNvSpPr txBox="1"/>
          <p:nvPr/>
        </p:nvSpPr>
        <p:spPr>
          <a:xfrm>
            <a:off x="627016" y="550177"/>
            <a:ext cx="9160580" cy="369332"/>
          </a:xfrm>
          <a:prstGeom prst="rect">
            <a:avLst/>
          </a:prstGeom>
          <a:noFill/>
        </p:spPr>
        <p:txBody>
          <a:bodyPr wrap="square" lIns="0" tIns="0" rIns="0" bIns="0" rtlCol="0">
            <a:spAutoFit/>
          </a:bodyPr>
          <a:lstStyle/>
          <a:p>
            <a:r>
              <a:rPr lang="ru-RU" sz="2400" b="1" dirty="0">
                <a:latin typeface="Arial" panose="020B0604020202020204" pitchFamily="34" charset="0"/>
                <a:cs typeface="Arial" panose="020B0604020202020204" pitchFamily="34" charset="0"/>
              </a:rPr>
              <a:t>РЕАЛИЗУЕММЫЕ ИНВЕСТИЦИОННЫЕ ПРОЕКТЫ</a:t>
            </a:r>
            <a:endParaRPr lang="x-none" sz="2400" b="1" dirty="0">
              <a:latin typeface="Arial" panose="020B0604020202020204" pitchFamily="34" charset="0"/>
              <a:cs typeface="Arial" panose="020B0604020202020204" pitchFamily="34" charset="0"/>
            </a:endParaRPr>
          </a:p>
        </p:txBody>
      </p:sp>
      <p:sp>
        <p:nvSpPr>
          <p:cNvPr id="2" name="Скругленный прямоугольник 1">
            <a:extLst>
              <a:ext uri="{FF2B5EF4-FFF2-40B4-BE49-F238E27FC236}">
                <a16:creationId xmlns="" xmlns:a16="http://schemas.microsoft.com/office/drawing/2014/main" id="{71DB78E3-261E-0A63-C832-846882E4B22E}"/>
              </a:ext>
            </a:extLst>
          </p:cNvPr>
          <p:cNvSpPr/>
          <p:nvPr/>
        </p:nvSpPr>
        <p:spPr>
          <a:xfrm>
            <a:off x="627017" y="163628"/>
            <a:ext cx="2334844" cy="273844"/>
          </a:xfrm>
          <a:prstGeom prst="roundRect">
            <a:avLst>
              <a:gd name="adj" fmla="val 50000"/>
            </a:avLst>
          </a:prstGeom>
          <a:solidFill>
            <a:srgbClr val="4756A0"/>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p>
            <a:r>
              <a:rPr lang="ru-RU" sz="800" b="1" dirty="0">
                <a:solidFill>
                  <a:schemeClr val="bg1"/>
                </a:solidFill>
                <a:latin typeface="Arial" panose="020B0604020202020204" pitchFamily="34" charset="0"/>
                <a:cs typeface="Arial" panose="020B0604020202020204" pitchFamily="34" charset="0"/>
              </a:rPr>
              <a:t>реализуемые инвестиционные проекты</a:t>
            </a:r>
          </a:p>
        </p:txBody>
      </p:sp>
      <p:sp>
        <p:nvSpPr>
          <p:cNvPr id="19" name="Номер слайда 50">
            <a:extLst>
              <a:ext uri="{FF2B5EF4-FFF2-40B4-BE49-F238E27FC236}">
                <a16:creationId xmlns="" xmlns:a16="http://schemas.microsoft.com/office/drawing/2014/main" id="{B7163517-862E-F95A-CFC5-24B3C29DF1A0}"/>
              </a:ext>
            </a:extLst>
          </p:cNvPr>
          <p:cNvSpPr>
            <a:spLocks noGrp="1"/>
          </p:cNvSpPr>
          <p:nvPr>
            <p:ph type="sldNum" sz="quarter" idx="12"/>
          </p:nvPr>
        </p:nvSpPr>
        <p:spPr>
          <a:xfrm>
            <a:off x="9059974" y="6607261"/>
            <a:ext cx="727623" cy="123111"/>
          </a:xfrm>
        </p:spPr>
        <p:txBody>
          <a:bodyPr lIns="0" tIns="0" rIns="0" bIns="0" anchor="b"/>
          <a:lstStyle/>
          <a:p>
            <a:fld id="{F3749720-1430-DF46-8A1E-D768C54B98EF}" type="slidenum">
              <a:rPr lang="x-none" sz="800" smtClean="0">
                <a:solidFill>
                  <a:schemeClr val="tx1"/>
                </a:solidFill>
                <a:latin typeface="Arial" panose="020B0604020202020204" pitchFamily="34" charset="0"/>
                <a:cs typeface="Arial" panose="020B0604020202020204" pitchFamily="34" charset="0"/>
              </a:rPr>
              <a:t>14</a:t>
            </a:fld>
            <a:endParaRPr lang="x-none" sz="800" dirty="0">
              <a:solidFill>
                <a:schemeClr val="tx1"/>
              </a:solidFill>
              <a:latin typeface="Arial" panose="020B0604020202020204" pitchFamily="34" charset="0"/>
              <a:cs typeface="Arial" panose="020B0604020202020204" pitchFamily="34" charset="0"/>
            </a:endParaRPr>
          </a:p>
        </p:txBody>
      </p:sp>
      <p:graphicFrame>
        <p:nvGraphicFramePr>
          <p:cNvPr id="6" name="Таблица 5">
            <a:extLst>
              <a:ext uri="{FF2B5EF4-FFF2-40B4-BE49-F238E27FC236}">
                <a16:creationId xmlns="" xmlns:a16="http://schemas.microsoft.com/office/drawing/2014/main" id="{33D0F098-1E6E-711D-3B14-A0204797BEA0}"/>
              </a:ext>
            </a:extLst>
          </p:cNvPr>
          <p:cNvGraphicFramePr>
            <a:graphicFrameLocks noGrp="1"/>
          </p:cNvGraphicFramePr>
          <p:nvPr>
            <p:extLst>
              <p:ext uri="{D42A27DB-BD31-4B8C-83A1-F6EECF244321}">
                <p14:modId xmlns:p14="http://schemas.microsoft.com/office/powerpoint/2010/main" val="1228175783"/>
              </p:ext>
            </p:extLst>
          </p:nvPr>
        </p:nvGraphicFramePr>
        <p:xfrm>
          <a:off x="627015" y="1401545"/>
          <a:ext cx="9136390" cy="4780181"/>
        </p:xfrm>
        <a:graphic>
          <a:graphicData uri="http://schemas.openxmlformats.org/drawingml/2006/table">
            <a:tbl>
              <a:tblPr firstRow="1" bandRow="1">
                <a:tableStyleId>{5C22544A-7EE6-4342-B048-85BDC9FD1C3A}</a:tableStyleId>
              </a:tblPr>
              <a:tblGrid>
                <a:gridCol w="3142925">
                  <a:extLst>
                    <a:ext uri="{9D8B030D-6E8A-4147-A177-3AD203B41FA5}">
                      <a16:colId xmlns="" xmlns:a16="http://schemas.microsoft.com/office/drawing/2014/main" val="3163916451"/>
                    </a:ext>
                  </a:extLst>
                </a:gridCol>
                <a:gridCol w="3142925">
                  <a:extLst>
                    <a:ext uri="{9D8B030D-6E8A-4147-A177-3AD203B41FA5}">
                      <a16:colId xmlns="" xmlns:a16="http://schemas.microsoft.com/office/drawing/2014/main" val="2399887350"/>
                    </a:ext>
                  </a:extLst>
                </a:gridCol>
                <a:gridCol w="1425270">
                  <a:extLst>
                    <a:ext uri="{9D8B030D-6E8A-4147-A177-3AD203B41FA5}">
                      <a16:colId xmlns="" xmlns:a16="http://schemas.microsoft.com/office/drawing/2014/main" val="223652072"/>
                    </a:ext>
                  </a:extLst>
                </a:gridCol>
                <a:gridCol w="1425270">
                  <a:extLst>
                    <a:ext uri="{9D8B030D-6E8A-4147-A177-3AD203B41FA5}">
                      <a16:colId xmlns="" xmlns:a16="http://schemas.microsoft.com/office/drawing/2014/main" val="4168060387"/>
                    </a:ext>
                  </a:extLst>
                </a:gridCol>
              </a:tblGrid>
              <a:tr h="853552">
                <a:tc>
                  <a:txBody>
                    <a:bodyPr/>
                    <a:lstStyle/>
                    <a:p>
                      <a:pPr algn="ctr"/>
                      <a:r>
                        <a:rPr lang="ru-RU" sz="900" b="1" i="0" smtClean="0">
                          <a:latin typeface="Arial" panose="020B0604020202020204" pitchFamily="34" charset="0"/>
                          <a:cs typeface="Arial" panose="020B0604020202020204" pitchFamily="34" charset="0"/>
                        </a:rPr>
                        <a:t>НАИМЕННОВАНИЕ</a:t>
                      </a:r>
                      <a:r>
                        <a:rPr lang="ru-RU" sz="900" b="1" i="0" baseline="0" smtClean="0">
                          <a:latin typeface="Arial" panose="020B0604020202020204" pitchFamily="34" charset="0"/>
                          <a:cs typeface="Arial" panose="020B0604020202020204" pitchFamily="34" charset="0"/>
                        </a:rPr>
                        <a:t> ИНВЕСТИЦИОННОГО ПРОЕКТА </a:t>
                      </a:r>
                      <a:endParaRPr lang="x-none" sz="900" b="1" i="0" dirty="0">
                        <a:latin typeface="Arial" panose="020B0604020202020204" pitchFamily="34" charset="0"/>
                        <a:cs typeface="Arial" panose="020B0604020202020204" pitchFamily="34" charset="0"/>
                      </a:endParaRPr>
                    </a:p>
                  </a:txBody>
                  <a:tcPr marL="0" marR="0" marT="216000" marB="216000" anchor="ctr">
                    <a:lnB w="12700" cap="flat" cmpd="sng" algn="ctr">
                      <a:solidFill>
                        <a:schemeClr val="bg1"/>
                      </a:solidFill>
                      <a:prstDash val="solid"/>
                      <a:round/>
                      <a:headEnd type="none" w="med" len="med"/>
                      <a:tailEnd type="none" w="med" len="med"/>
                    </a:lnB>
                    <a:noFill/>
                  </a:tcPr>
                </a:tc>
                <a:tc>
                  <a:txBody>
                    <a:bodyPr/>
                    <a:lstStyle/>
                    <a:p>
                      <a:pPr algn="ctr"/>
                      <a:r>
                        <a:rPr lang="ru-RU" sz="900" b="1" i="0" smtClean="0">
                          <a:latin typeface="Arial" panose="020B0604020202020204" pitchFamily="34" charset="0"/>
                          <a:cs typeface="Arial" panose="020B0604020202020204" pitchFamily="34" charset="0"/>
                        </a:rPr>
                        <a:t>ЦЕЛЬ</a:t>
                      </a:r>
                      <a:r>
                        <a:rPr lang="ru-RU" sz="900" b="1" i="0" baseline="0" smtClean="0">
                          <a:latin typeface="Arial" panose="020B0604020202020204" pitchFamily="34" charset="0"/>
                          <a:cs typeface="Arial" panose="020B0604020202020204" pitchFamily="34" charset="0"/>
                        </a:rPr>
                        <a:t> ПРОЕКТА</a:t>
                      </a:r>
                    </a:p>
                    <a:p>
                      <a:pPr algn="ctr"/>
                      <a:r>
                        <a:rPr lang="ru-RU" sz="900" b="1" i="0" baseline="0" smtClean="0">
                          <a:latin typeface="Arial" panose="020B0604020202020204" pitchFamily="34" charset="0"/>
                          <a:cs typeface="Arial" panose="020B0604020202020204" pitchFamily="34" charset="0"/>
                        </a:rPr>
                        <a:t>(ОЖИДАЕМЫЙ РЕЗУЛЬТАТ)</a:t>
                      </a:r>
                      <a:endParaRPr lang="x-none" sz="900" b="1" i="0" dirty="0">
                        <a:latin typeface="Arial" panose="020B0604020202020204" pitchFamily="34" charset="0"/>
                        <a:cs typeface="Arial" panose="020B0604020202020204" pitchFamily="34" charset="0"/>
                      </a:endParaRPr>
                    </a:p>
                  </a:txBody>
                  <a:tcPr marL="0" marR="0" marT="216000" marB="216000" anchor="ctr">
                    <a:lnB w="12700" cap="flat" cmpd="sng" algn="ctr">
                      <a:solidFill>
                        <a:schemeClr val="bg1"/>
                      </a:solidFill>
                      <a:prstDash val="solid"/>
                      <a:round/>
                      <a:headEnd type="none" w="med" len="med"/>
                      <a:tailEnd type="none" w="med" len="med"/>
                    </a:lnB>
                    <a:noFill/>
                  </a:tcPr>
                </a:tc>
                <a:tc>
                  <a:txBody>
                    <a:bodyPr/>
                    <a:lstStyle/>
                    <a:p>
                      <a:pPr algn="ctr"/>
                      <a:r>
                        <a:rPr lang="ru-RU" sz="900" b="1" kern="1200" smtClean="0">
                          <a:solidFill>
                            <a:schemeClr val="lt1"/>
                          </a:solidFill>
                          <a:effectLst/>
                          <a:latin typeface="Arial" panose="020B0604020202020204" pitchFamily="34" charset="0"/>
                          <a:ea typeface="+mn-ea"/>
                          <a:cs typeface="Arial" panose="020B0604020202020204" pitchFamily="34" charset="0"/>
                        </a:rPr>
                        <a:t>Место реализации </a:t>
                      </a:r>
                      <a:endParaRPr lang="x-none" sz="200" b="1" i="0" dirty="0">
                        <a:latin typeface="Arial" panose="020B0604020202020204" pitchFamily="34" charset="0"/>
                        <a:cs typeface="Arial" panose="020B0604020202020204" pitchFamily="34" charset="0"/>
                      </a:endParaRPr>
                    </a:p>
                  </a:txBody>
                  <a:tcPr marL="0" marR="0" marT="216000" marB="216000" anchor="ctr">
                    <a:lnB w="12700" cap="flat" cmpd="sng" algn="ctr">
                      <a:solidFill>
                        <a:schemeClr val="bg1"/>
                      </a:solidFill>
                      <a:prstDash val="solid"/>
                      <a:round/>
                      <a:headEnd type="none" w="med" len="med"/>
                      <a:tailEnd type="none" w="med" len="med"/>
                    </a:lnB>
                    <a:noFill/>
                  </a:tcPr>
                </a:tc>
                <a:tc>
                  <a:txBody>
                    <a:bodyPr/>
                    <a:lstStyle/>
                    <a:p>
                      <a:pPr algn="ctr"/>
                      <a:r>
                        <a:rPr lang="ru-RU" sz="900" b="1" kern="1200" smtClean="0">
                          <a:solidFill>
                            <a:schemeClr val="lt1"/>
                          </a:solidFill>
                          <a:effectLst/>
                          <a:latin typeface="Arial" panose="020B0604020202020204" pitchFamily="34" charset="0"/>
                          <a:ea typeface="+mn-ea"/>
                          <a:cs typeface="Arial" panose="020B0604020202020204" pitchFamily="34" charset="0"/>
                        </a:rPr>
                        <a:t>Число новых рабочих мест (план), чел.</a:t>
                      </a:r>
                      <a:endParaRPr lang="x-none" sz="200" b="1" i="0" dirty="0">
                        <a:latin typeface="Arial" panose="020B0604020202020204" pitchFamily="34" charset="0"/>
                        <a:cs typeface="Arial" panose="020B0604020202020204" pitchFamily="34" charset="0"/>
                      </a:endParaRPr>
                    </a:p>
                  </a:txBody>
                  <a:tcPr marL="0" marR="0" marT="216000" marB="216000" anchor="ctr">
                    <a:lnR w="6350" cap="flat" cmpd="sng" algn="ctr">
                      <a:noFill/>
                      <a:prstDash val="sysDash"/>
                      <a:round/>
                      <a:headEnd type="none" w="med" len="med"/>
                      <a:tailEnd type="none" w="med" len="med"/>
                    </a:lnR>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300895412"/>
                  </a:ext>
                </a:extLst>
              </a:tr>
              <a:tr h="1121894">
                <a:tc>
                  <a:txBody>
                    <a:bodyPr/>
                    <a:lstStyle/>
                    <a:p>
                      <a:pP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Закладка виноградника на 49 га         (ООО «Жемчуг»)</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rgbClr val="F1F1F1"/>
                    </a:solidFill>
                  </a:tcPr>
                </a:tc>
                <a:tc>
                  <a:txBody>
                    <a:bodyPr/>
                    <a:lstStyle/>
                    <a:p>
                      <a:pPr algn="ct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Закладка виноградника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rgbClr val="F1F1F1"/>
                    </a:solidFill>
                  </a:tcPr>
                </a:tc>
                <a:tc>
                  <a:txBody>
                    <a:bodyPr/>
                    <a:lstStyle/>
                    <a:p>
                      <a:pPr algn="ct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с. Новогагатли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rgbClr val="F1F1F1"/>
                    </a:solidFill>
                  </a:tcPr>
                </a:tc>
                <a:tc>
                  <a:txBody>
                    <a:bodyPr/>
                    <a:lstStyle/>
                    <a:p>
                      <a:pPr algn="ct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25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6350" cap="flat" cmpd="sng" algn="ctr">
                      <a:noFill/>
                      <a:prstDash val="sysDash"/>
                      <a:round/>
                      <a:headEnd type="none" w="med" len="med"/>
                      <a:tailEnd type="none" w="med" len="med"/>
                    </a:lnR>
                    <a:lnT w="12700" cap="flat" cmpd="sng" algn="ctr">
                      <a:solidFill>
                        <a:schemeClr val="bg1"/>
                      </a:solidFill>
                      <a:prstDash val="solid"/>
                      <a:round/>
                      <a:headEnd type="none" w="med" len="med"/>
                      <a:tailEnd type="none" w="med" len="med"/>
                    </a:lnT>
                    <a:solidFill>
                      <a:srgbClr val="F1F1F1"/>
                    </a:solidFill>
                  </a:tcPr>
                </a:tc>
                <a:extLst>
                  <a:ext uri="{0D108BD9-81ED-4DB2-BD59-A6C34878D82A}">
                    <a16:rowId xmlns="" xmlns:a16="http://schemas.microsoft.com/office/drawing/2014/main" val="1066187201"/>
                  </a:ext>
                </a:extLst>
              </a:tr>
              <a:tr h="1121894">
                <a:tc>
                  <a:txBody>
                    <a:bodyPr/>
                    <a:lstStyle/>
                    <a:p>
                      <a:pP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Закладка виноградника на 50 га </a:t>
                      </a:r>
                      <a:endParaRPr lang="ru-RU" sz="11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(ИП Хасаев Ташов-Гаджи Турпалалиевич.)</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1F1F1"/>
                    </a:solidFill>
                  </a:tcPr>
                </a:tc>
                <a:tc>
                  <a:txBody>
                    <a:bodyPr/>
                    <a:lstStyle/>
                    <a:p>
                      <a:pPr algn="ct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Закладка виноградника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1F1F1"/>
                    </a:solidFill>
                  </a:tcPr>
                </a:tc>
                <a:tc>
                  <a:txBody>
                    <a:bodyPr/>
                    <a:lstStyle/>
                    <a:p>
                      <a:pPr algn="ct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с. Новогагатли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1F1F1"/>
                    </a:solidFill>
                  </a:tcPr>
                </a:tc>
                <a:tc>
                  <a:txBody>
                    <a:bodyPr/>
                    <a:lstStyle/>
                    <a:p>
                      <a:pPr algn="ct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14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6350" cap="flat" cmpd="sng" algn="ctr">
                      <a:noFill/>
                      <a:prstDash val="sysDash"/>
                      <a:round/>
                      <a:headEnd type="none" w="med" len="med"/>
                      <a:tailEnd type="none" w="med" len="med"/>
                    </a:lnR>
                    <a:solidFill>
                      <a:srgbClr val="F1F1F1"/>
                    </a:solidFill>
                  </a:tcPr>
                </a:tc>
                <a:extLst>
                  <a:ext uri="{0D108BD9-81ED-4DB2-BD59-A6C34878D82A}">
                    <a16:rowId xmlns="" xmlns:a16="http://schemas.microsoft.com/office/drawing/2014/main" val="3801925131"/>
                  </a:ext>
                </a:extLst>
              </a:tr>
              <a:tr h="1121894">
                <a:tc>
                  <a:txBody>
                    <a:bodyPr/>
                    <a:lstStyle/>
                    <a:p>
                      <a:pP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Создание хранилища плодово-ягодных культур объемом до 2 480 тн, с регулируемой газовой средой, сортировочной линии производительностью 10 тн/час. (СПК «Агроэлит»)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1F1F1"/>
                    </a:solidFill>
                  </a:tcPr>
                </a:tc>
                <a:tc>
                  <a:txBody>
                    <a:bodyPr/>
                    <a:lstStyle/>
                    <a:p>
                      <a:pPr algn="ct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Создание хранилища плодово-ягодных культур</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1F1F1"/>
                    </a:solidFill>
                  </a:tcPr>
                </a:tc>
                <a:tc>
                  <a:txBody>
                    <a:bodyPr/>
                    <a:lstStyle/>
                    <a:p>
                      <a:pPr algn="ct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с. Хамавюрт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1F1F1"/>
                    </a:solidFill>
                  </a:tcPr>
                </a:tc>
                <a:tc>
                  <a:txBody>
                    <a:bodyPr/>
                    <a:lstStyle/>
                    <a:p>
                      <a:pPr algn="ct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6350" cap="flat" cmpd="sng" algn="ctr">
                      <a:noFill/>
                      <a:prstDash val="sysDash"/>
                      <a:round/>
                      <a:headEnd type="none" w="med" len="med"/>
                      <a:tailEnd type="none" w="med" len="med"/>
                    </a:lnR>
                    <a:solidFill>
                      <a:srgbClr val="F1F1F1"/>
                    </a:solidFill>
                  </a:tcPr>
                </a:tc>
                <a:extLst>
                  <a:ext uri="{0D108BD9-81ED-4DB2-BD59-A6C34878D82A}">
                    <a16:rowId xmlns="" xmlns:a16="http://schemas.microsoft.com/office/drawing/2014/main" val="291548693"/>
                  </a:ext>
                </a:extLst>
              </a:tr>
              <a:tr h="560947">
                <a:tc>
                  <a:txBody>
                    <a:bodyPr/>
                    <a:lstStyle/>
                    <a:p>
                      <a:pP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Закладка виноградника на 5 га. </a:t>
                      </a:r>
                      <a:endParaRPr lang="ru-RU" sz="11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(ИП Гаджиев Ислам Саидович)</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Закладка виноградника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noFill/>
                  </a:tcPr>
                </a:tc>
                <a:tc>
                  <a:txBody>
                    <a:bodyPr/>
                    <a:lstStyle/>
                    <a:p>
                      <a:pPr algn="ct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с. Новогагатли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noFill/>
                  </a:tcPr>
                </a:tc>
                <a:tc>
                  <a:txBody>
                    <a:bodyPr/>
                    <a:lstStyle/>
                    <a:p>
                      <a:pPr algn="ct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6350" cap="flat" cmpd="sng" algn="ctr">
                      <a:noFill/>
                      <a:prstDash val="sysDash"/>
                      <a:round/>
                      <a:headEnd type="none" w="med" len="med"/>
                      <a:tailEnd type="none" w="med" len="med"/>
                    </a:lnR>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430485187"/>
                  </a:ext>
                </a:extLst>
              </a:tr>
            </a:tbl>
          </a:graphicData>
        </a:graphic>
      </p:graphicFrame>
      <p:sp>
        <p:nvSpPr>
          <p:cNvPr id="4" name="TextBox 3">
            <a:extLst>
              <a:ext uri="{FF2B5EF4-FFF2-40B4-BE49-F238E27FC236}">
                <a16:creationId xmlns="" xmlns:a16="http://schemas.microsoft.com/office/drawing/2014/main" id="{DFEAC1D7-97FF-AE29-136F-32347288D2C7}"/>
              </a:ext>
            </a:extLst>
          </p:cNvPr>
          <p:cNvSpPr txBox="1"/>
          <p:nvPr/>
        </p:nvSpPr>
        <p:spPr>
          <a:xfrm>
            <a:off x="627016" y="6607261"/>
            <a:ext cx="7317882" cy="123111"/>
          </a:xfrm>
          <a:prstGeom prst="rect">
            <a:avLst/>
          </a:prstGeom>
          <a:noFill/>
        </p:spPr>
        <p:txBody>
          <a:bodyPr wrap="square" lIns="0" tIns="0" rIns="0" bIns="0" rtlCol="0">
            <a:spAutoFit/>
          </a:bodyPr>
          <a:lstStyle/>
          <a:p>
            <a:r>
              <a:rPr lang="x-none" sz="800" dirty="0">
                <a:latin typeface="Arial" panose="020B0604020202020204" pitchFamily="34" charset="0"/>
                <a:cs typeface="Arial" panose="020B0604020202020204" pitchFamily="34" charset="0"/>
              </a:rPr>
              <a:t>ИНВЕСТИЦИОННЫЙ ПРОФИЛЬ </a:t>
            </a:r>
            <a:r>
              <a:rPr lang="ru-RU" sz="800" b="1" dirty="0">
                <a:latin typeface="Arial" panose="020B0604020202020204" pitchFamily="34" charset="0"/>
                <a:cs typeface="Arial" panose="020B0604020202020204" pitchFamily="34" charset="0"/>
              </a:rPr>
              <a:t>МО «ХАСАВЮРТОВСКИЙ РАЙОН»</a:t>
            </a:r>
            <a:endParaRPr lang="ru-RU"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3619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12D699B-3924-518D-6259-49B5096496FC}"/>
              </a:ext>
            </a:extLst>
          </p:cNvPr>
          <p:cNvSpPr txBox="1"/>
          <p:nvPr/>
        </p:nvSpPr>
        <p:spPr>
          <a:xfrm>
            <a:off x="627016" y="550177"/>
            <a:ext cx="5927788" cy="738664"/>
          </a:xfrm>
          <a:prstGeom prst="rect">
            <a:avLst/>
          </a:prstGeom>
          <a:noFill/>
        </p:spPr>
        <p:txBody>
          <a:bodyPr wrap="square" lIns="0" tIns="0" rIns="0" bIns="0" rtlCol="0">
            <a:spAutoFit/>
          </a:bodyPr>
          <a:lstStyle/>
          <a:p>
            <a:r>
              <a:rPr lang="ru-RU" sz="2400" b="1" dirty="0">
                <a:latin typeface="Arial" panose="020B0604020202020204" pitchFamily="34" charset="0"/>
                <a:cs typeface="Arial" panose="020B0604020202020204" pitchFamily="34" charset="0"/>
              </a:rPr>
              <a:t>СВОБОДНЫЕ ИНВЕСТИЦИОННЫЕ ПЛОЩАДКИ</a:t>
            </a:r>
          </a:p>
        </p:txBody>
      </p:sp>
      <p:sp>
        <p:nvSpPr>
          <p:cNvPr id="2" name="Скругленный прямоугольник 1">
            <a:extLst>
              <a:ext uri="{FF2B5EF4-FFF2-40B4-BE49-F238E27FC236}">
                <a16:creationId xmlns="" xmlns:a16="http://schemas.microsoft.com/office/drawing/2014/main" id="{CD619759-1B46-A085-9BEA-16699177FCA2}"/>
              </a:ext>
            </a:extLst>
          </p:cNvPr>
          <p:cNvSpPr/>
          <p:nvPr/>
        </p:nvSpPr>
        <p:spPr>
          <a:xfrm>
            <a:off x="627016" y="163628"/>
            <a:ext cx="2320959" cy="273844"/>
          </a:xfrm>
          <a:prstGeom prst="roundRect">
            <a:avLst>
              <a:gd name="adj" fmla="val 50000"/>
            </a:avLst>
          </a:prstGeom>
          <a:solidFill>
            <a:srgbClr val="4756A0"/>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p>
            <a:r>
              <a:rPr lang="ru-RU" sz="800" b="1" dirty="0">
                <a:solidFill>
                  <a:schemeClr val="bg1"/>
                </a:solidFill>
                <a:latin typeface="Arial" panose="020B0604020202020204" pitchFamily="34" charset="0"/>
                <a:cs typeface="Arial" panose="020B0604020202020204" pitchFamily="34" charset="0"/>
              </a:rPr>
              <a:t>свободные инвестиционные площадки</a:t>
            </a:r>
            <a:endParaRPr lang="x-none" sz="800" b="1" dirty="0">
              <a:solidFill>
                <a:schemeClr val="bg1"/>
              </a:solidFill>
              <a:latin typeface="Arial" panose="020B0604020202020204" pitchFamily="34" charset="0"/>
              <a:cs typeface="Arial" panose="020B0604020202020204" pitchFamily="34" charset="0"/>
            </a:endParaRPr>
          </a:p>
        </p:txBody>
      </p:sp>
      <p:sp>
        <p:nvSpPr>
          <p:cNvPr id="51" name="Номер слайда 50">
            <a:extLst>
              <a:ext uri="{FF2B5EF4-FFF2-40B4-BE49-F238E27FC236}">
                <a16:creationId xmlns="" xmlns:a16="http://schemas.microsoft.com/office/drawing/2014/main" id="{44424661-66FD-8F93-DC83-63C5A9828CCF}"/>
              </a:ext>
            </a:extLst>
          </p:cNvPr>
          <p:cNvSpPr>
            <a:spLocks noGrp="1"/>
          </p:cNvSpPr>
          <p:nvPr>
            <p:ph type="sldNum" sz="quarter" idx="12"/>
          </p:nvPr>
        </p:nvSpPr>
        <p:spPr>
          <a:xfrm>
            <a:off x="9059974" y="6607261"/>
            <a:ext cx="727623" cy="123111"/>
          </a:xfrm>
        </p:spPr>
        <p:txBody>
          <a:bodyPr lIns="0" tIns="0" rIns="0" bIns="0" anchor="b"/>
          <a:lstStyle/>
          <a:p>
            <a:fld id="{F3749720-1430-DF46-8A1E-D768C54B98EF}" type="slidenum">
              <a:rPr lang="x-none" sz="800" smtClean="0">
                <a:solidFill>
                  <a:schemeClr val="tx1"/>
                </a:solidFill>
                <a:latin typeface="Arial" panose="020B0604020202020204" pitchFamily="34" charset="0"/>
                <a:cs typeface="Arial" panose="020B0604020202020204" pitchFamily="34" charset="0"/>
              </a:rPr>
              <a:t>15</a:t>
            </a:fld>
            <a:endParaRPr lang="x-none" sz="800" dirty="0">
              <a:solidFill>
                <a:schemeClr val="tx1"/>
              </a:solidFill>
              <a:latin typeface="Arial" panose="020B0604020202020204" pitchFamily="34" charset="0"/>
              <a:cs typeface="Arial" panose="020B0604020202020204" pitchFamily="34" charset="0"/>
            </a:endParaRPr>
          </a:p>
        </p:txBody>
      </p:sp>
      <p:sp>
        <p:nvSpPr>
          <p:cNvPr id="6" name="Скругленный прямоугольник 5">
            <a:extLst>
              <a:ext uri="{FF2B5EF4-FFF2-40B4-BE49-F238E27FC236}">
                <a16:creationId xmlns="" xmlns:a16="http://schemas.microsoft.com/office/drawing/2014/main" id="{9B83FABD-A56B-D9B1-C69E-50C46E0F43F7}"/>
              </a:ext>
            </a:extLst>
          </p:cNvPr>
          <p:cNvSpPr/>
          <p:nvPr/>
        </p:nvSpPr>
        <p:spPr>
          <a:xfrm>
            <a:off x="627015" y="1401547"/>
            <a:ext cx="2509157" cy="1253923"/>
          </a:xfrm>
          <a:prstGeom prst="roundRect">
            <a:avLst>
              <a:gd name="adj" fmla="val 22570"/>
            </a:avLst>
          </a:prstGeom>
          <a:solidFill>
            <a:srgbClr val="4756A0"/>
          </a:solidFill>
          <a:ln>
            <a:solidFill>
              <a:srgbClr val="4756A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3" name="Скругленный прямоугольник 122">
            <a:extLst>
              <a:ext uri="{FF2B5EF4-FFF2-40B4-BE49-F238E27FC236}">
                <a16:creationId xmlns="" xmlns:a16="http://schemas.microsoft.com/office/drawing/2014/main" id="{ED5127D8-F80B-2E74-96D7-6C60603119FC}"/>
              </a:ext>
            </a:extLst>
          </p:cNvPr>
          <p:cNvSpPr/>
          <p:nvPr/>
        </p:nvSpPr>
        <p:spPr>
          <a:xfrm>
            <a:off x="627015" y="2755704"/>
            <a:ext cx="8497394" cy="3073973"/>
          </a:xfrm>
          <a:prstGeom prst="roundRect">
            <a:avLst>
              <a:gd name="adj" fmla="val 12524"/>
            </a:avLst>
          </a:prstGeom>
          <a:noFill/>
          <a:ln>
            <a:solidFill>
              <a:srgbClr val="4756A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6" name="TextBox 125">
            <a:extLst>
              <a:ext uri="{FF2B5EF4-FFF2-40B4-BE49-F238E27FC236}">
                <a16:creationId xmlns="" xmlns:a16="http://schemas.microsoft.com/office/drawing/2014/main" id="{E6D9E1F9-3174-97AD-989C-6D9ADCBE2F71}"/>
              </a:ext>
            </a:extLst>
          </p:cNvPr>
          <p:cNvSpPr txBox="1"/>
          <p:nvPr/>
        </p:nvSpPr>
        <p:spPr>
          <a:xfrm>
            <a:off x="821550" y="1582759"/>
            <a:ext cx="448985" cy="369332"/>
          </a:xfrm>
          <a:prstGeom prst="rect">
            <a:avLst/>
          </a:prstGeom>
          <a:noFill/>
        </p:spPr>
        <p:txBody>
          <a:bodyPr wrap="square" lIns="0" tIns="0" rIns="0" bIns="0" rtlCol="0">
            <a:spAutoFit/>
          </a:bodyPr>
          <a:lstStyle/>
          <a:p>
            <a:r>
              <a:rPr lang="ru-RU" sz="2400" b="1" dirty="0">
                <a:solidFill>
                  <a:schemeClr val="bg1"/>
                </a:solidFill>
                <a:latin typeface="Arial" panose="020B0604020202020204" pitchFamily="34" charset="0"/>
                <a:cs typeface="Arial" panose="020B0604020202020204" pitchFamily="34" charset="0"/>
              </a:rPr>
              <a:t>3</a:t>
            </a:r>
            <a:endParaRPr lang="x-none" sz="2400" b="1" dirty="0">
              <a:solidFill>
                <a:schemeClr val="bg1"/>
              </a:solidFill>
              <a:latin typeface="Arial" panose="020B0604020202020204" pitchFamily="34" charset="0"/>
              <a:cs typeface="Arial" panose="020B0604020202020204" pitchFamily="34" charset="0"/>
            </a:endParaRPr>
          </a:p>
        </p:txBody>
      </p:sp>
      <p:sp>
        <p:nvSpPr>
          <p:cNvPr id="127" name="TextBox 126">
            <a:extLst>
              <a:ext uri="{FF2B5EF4-FFF2-40B4-BE49-F238E27FC236}">
                <a16:creationId xmlns="" xmlns:a16="http://schemas.microsoft.com/office/drawing/2014/main" id="{58C2C973-5563-55D5-F202-5DA06EA91736}"/>
              </a:ext>
            </a:extLst>
          </p:cNvPr>
          <p:cNvSpPr txBox="1"/>
          <p:nvPr/>
        </p:nvSpPr>
        <p:spPr>
          <a:xfrm>
            <a:off x="821550" y="2052325"/>
            <a:ext cx="1627965" cy="338554"/>
          </a:xfrm>
          <a:prstGeom prst="rect">
            <a:avLst/>
          </a:prstGeom>
          <a:noFill/>
        </p:spPr>
        <p:txBody>
          <a:bodyPr wrap="square" lIns="0" tIns="0" rIns="0" bIns="0" rtlCol="0">
            <a:spAutoFit/>
          </a:bodyPr>
          <a:lstStyle/>
          <a:p>
            <a:r>
              <a:rPr lang="ru-RU" sz="1100" b="1" dirty="0">
                <a:solidFill>
                  <a:schemeClr val="bg1"/>
                </a:solidFill>
                <a:latin typeface="Arial" panose="020B0604020202020204" pitchFamily="34" charset="0"/>
                <a:cs typeface="Arial" panose="020B0604020202020204" pitchFamily="34" charset="0"/>
              </a:rPr>
              <a:t>ИНВЕСТИЦИОННЫХ ПЛОЩАДОК</a:t>
            </a:r>
            <a:endParaRPr lang="x-none" sz="11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FA573855-2890-5E85-14C0-7DA28851F63A}"/>
              </a:ext>
            </a:extLst>
          </p:cNvPr>
          <p:cNvSpPr txBox="1"/>
          <p:nvPr/>
        </p:nvSpPr>
        <p:spPr>
          <a:xfrm>
            <a:off x="627016" y="6607261"/>
            <a:ext cx="7317882" cy="123111"/>
          </a:xfrm>
          <a:prstGeom prst="rect">
            <a:avLst/>
          </a:prstGeom>
          <a:noFill/>
        </p:spPr>
        <p:txBody>
          <a:bodyPr wrap="square" lIns="0" tIns="0" rIns="0" bIns="0" rtlCol="0">
            <a:spAutoFit/>
          </a:bodyPr>
          <a:lstStyle/>
          <a:p>
            <a:r>
              <a:rPr lang="x-none" sz="800" dirty="0">
                <a:latin typeface="Arial" panose="020B0604020202020204" pitchFamily="34" charset="0"/>
                <a:cs typeface="Arial" panose="020B0604020202020204" pitchFamily="34" charset="0"/>
              </a:rPr>
              <a:t>ИНВЕСТИЦИОННЫЙ ПРОФИЛЬ </a:t>
            </a:r>
            <a:r>
              <a:rPr lang="ru-RU" sz="800" b="1" dirty="0">
                <a:latin typeface="Arial" panose="020B0604020202020204" pitchFamily="34" charset="0"/>
                <a:cs typeface="Arial" panose="020B0604020202020204" pitchFamily="34" charset="0"/>
              </a:rPr>
              <a:t>МО «ХАСАВЮРТОВСКИЙ РАЙОН»</a:t>
            </a:r>
            <a:endParaRPr lang="ru-RU" sz="800" dirty="0">
              <a:latin typeface="Arial" panose="020B0604020202020204" pitchFamily="34" charset="0"/>
              <a:cs typeface="Arial" panose="020B0604020202020204" pitchFamily="34"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3239990412"/>
              </p:ext>
            </p:extLst>
          </p:nvPr>
        </p:nvGraphicFramePr>
        <p:xfrm>
          <a:off x="821550" y="2879932"/>
          <a:ext cx="8029306" cy="2896526"/>
        </p:xfrm>
        <a:graphic>
          <a:graphicData uri="http://schemas.openxmlformats.org/drawingml/2006/table">
            <a:tbl>
              <a:tblPr firstRow="1" firstCol="1" bandRow="1">
                <a:tableStyleId>{5C22544A-7EE6-4342-B048-85BDC9FD1C3A}</a:tableStyleId>
              </a:tblPr>
              <a:tblGrid>
                <a:gridCol w="1557903"/>
                <a:gridCol w="1246321"/>
                <a:gridCol w="1097033"/>
                <a:gridCol w="1404452"/>
                <a:gridCol w="1404452"/>
                <a:gridCol w="1319145"/>
              </a:tblGrid>
              <a:tr h="178746">
                <a:tc rowSpan="2">
                  <a:txBody>
                    <a:bodyPr/>
                    <a:lstStyle/>
                    <a:p>
                      <a:pPr algn="ctr">
                        <a:lnSpc>
                          <a:spcPct val="107000"/>
                        </a:lnSpc>
                        <a:spcBef>
                          <a:spcPts val="600"/>
                        </a:spcBef>
                        <a:spcAft>
                          <a:spcPts val="600"/>
                        </a:spcAft>
                      </a:pPr>
                      <a:r>
                        <a:rPr lang="ru-RU" sz="1100">
                          <a:effectLst/>
                        </a:rPr>
                        <a:t>Адрес (местоположение) объекта</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c gridSpan="4">
                  <a:txBody>
                    <a:bodyPr/>
                    <a:lstStyle/>
                    <a:p>
                      <a:pPr algn="ctr">
                        <a:lnSpc>
                          <a:spcPct val="107000"/>
                        </a:lnSpc>
                        <a:spcAft>
                          <a:spcPts val="0"/>
                        </a:spcAft>
                      </a:pPr>
                      <a:r>
                        <a:rPr lang="ru-RU" sz="1100">
                          <a:effectLst/>
                        </a:rPr>
                        <a:t>Сведения об объектах недвижимого имущества</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lnSpc>
                          <a:spcPct val="107000"/>
                        </a:lnSpc>
                        <a:spcAft>
                          <a:spcPts val="0"/>
                        </a:spcAft>
                      </a:pPr>
                      <a:r>
                        <a:rPr lang="ru-RU" sz="1100">
                          <a:effectLst/>
                        </a:rPr>
                        <a:t>Сведения о правообладателях</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r>
              <a:tr h="417491">
                <a:tc vMerge="1">
                  <a:txBody>
                    <a:bodyPr/>
                    <a:lstStyle/>
                    <a:p>
                      <a:endParaRPr lang="ru-RU"/>
                    </a:p>
                  </a:txBody>
                  <a:tcPr/>
                </a:tc>
                <a:tc>
                  <a:txBody>
                    <a:bodyPr/>
                    <a:lstStyle/>
                    <a:p>
                      <a:pPr algn="ctr">
                        <a:lnSpc>
                          <a:spcPct val="107000"/>
                        </a:lnSpc>
                        <a:spcAft>
                          <a:spcPts val="0"/>
                        </a:spcAft>
                      </a:pPr>
                      <a:r>
                        <a:rPr lang="ru-RU" sz="1100">
                          <a:effectLst/>
                        </a:rPr>
                        <a:t>Категория земель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c>
                  <a:txBody>
                    <a:bodyPr/>
                    <a:lstStyle/>
                    <a:p>
                      <a:pPr algn="ctr">
                        <a:lnSpc>
                          <a:spcPct val="107000"/>
                        </a:lnSpc>
                        <a:spcAft>
                          <a:spcPts val="0"/>
                        </a:spcAft>
                      </a:pPr>
                      <a:r>
                        <a:rPr lang="ru-RU" sz="1100">
                          <a:effectLst/>
                        </a:rPr>
                        <a:t>Кадастровый номер</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c>
                  <a:txBody>
                    <a:bodyPr/>
                    <a:lstStyle/>
                    <a:p>
                      <a:pPr algn="ctr">
                        <a:lnSpc>
                          <a:spcPct val="107000"/>
                        </a:lnSpc>
                        <a:spcAft>
                          <a:spcPts val="0"/>
                        </a:spcAft>
                      </a:pPr>
                      <a:r>
                        <a:rPr lang="ru-RU" sz="1100">
                          <a:effectLst/>
                        </a:rPr>
                        <a:t>Площадь, кв.м.</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c>
                  <a:txBody>
                    <a:bodyPr/>
                    <a:lstStyle/>
                    <a:p>
                      <a:pPr algn="ctr">
                        <a:lnSpc>
                          <a:spcPct val="107000"/>
                        </a:lnSpc>
                        <a:spcAft>
                          <a:spcPts val="0"/>
                        </a:spcAft>
                      </a:pPr>
                      <a:r>
                        <a:rPr lang="ru-RU" sz="1100">
                          <a:effectLst/>
                        </a:rPr>
                        <a:t>Вид разрешенного использования</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tc>
                <a:tc vMerge="1">
                  <a:txBody>
                    <a:bodyPr/>
                    <a:lstStyle/>
                    <a:p>
                      <a:endParaRPr lang="ru-RU"/>
                    </a:p>
                  </a:txBody>
                  <a:tcPr/>
                </a:tc>
              </a:tr>
              <a:tr h="170487">
                <a:tc>
                  <a:txBody>
                    <a:bodyPr/>
                    <a:lstStyle/>
                    <a:p>
                      <a:pPr algn="ctr">
                        <a:lnSpc>
                          <a:spcPct val="107000"/>
                        </a:lnSpc>
                        <a:spcAft>
                          <a:spcPts val="0"/>
                        </a:spcAft>
                      </a:pPr>
                      <a:r>
                        <a:rPr lang="ru-RU" sz="1100">
                          <a:effectLst/>
                        </a:rPr>
                        <a:t>2.</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c>
                  <a:txBody>
                    <a:bodyPr/>
                    <a:lstStyle/>
                    <a:p>
                      <a:pPr algn="ctr">
                        <a:lnSpc>
                          <a:spcPct val="107000"/>
                        </a:lnSpc>
                        <a:spcAft>
                          <a:spcPts val="0"/>
                        </a:spcAft>
                      </a:pPr>
                      <a:r>
                        <a:rPr lang="ru-RU" sz="1100">
                          <a:effectLst/>
                        </a:rPr>
                        <a:t>3.</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c>
                  <a:txBody>
                    <a:bodyPr/>
                    <a:lstStyle/>
                    <a:p>
                      <a:pPr algn="ctr">
                        <a:lnSpc>
                          <a:spcPct val="107000"/>
                        </a:lnSpc>
                        <a:spcAft>
                          <a:spcPts val="0"/>
                        </a:spcAft>
                      </a:pPr>
                      <a:r>
                        <a:rPr lang="ru-RU" sz="1100">
                          <a:effectLst/>
                        </a:rPr>
                        <a:t>4.</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c>
                  <a:txBody>
                    <a:bodyPr/>
                    <a:lstStyle/>
                    <a:p>
                      <a:pPr algn="ctr">
                        <a:lnSpc>
                          <a:spcPct val="107000"/>
                        </a:lnSpc>
                        <a:spcAft>
                          <a:spcPts val="0"/>
                        </a:spcAft>
                      </a:pPr>
                      <a:r>
                        <a:rPr lang="ru-RU" sz="1100">
                          <a:effectLst/>
                        </a:rPr>
                        <a:t>5.</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c>
                  <a:txBody>
                    <a:bodyPr/>
                    <a:lstStyle/>
                    <a:p>
                      <a:pPr algn="ctr">
                        <a:lnSpc>
                          <a:spcPct val="107000"/>
                        </a:lnSpc>
                        <a:spcAft>
                          <a:spcPts val="0"/>
                        </a:spcAft>
                      </a:pPr>
                      <a:r>
                        <a:rPr lang="ru-RU" sz="1100">
                          <a:effectLst/>
                        </a:rPr>
                        <a:t>6.</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tc>
                <a:tc>
                  <a:txBody>
                    <a:bodyPr/>
                    <a:lstStyle/>
                    <a:p>
                      <a:pPr algn="ctr">
                        <a:lnSpc>
                          <a:spcPct val="107000"/>
                        </a:lnSpc>
                        <a:spcAft>
                          <a:spcPts val="0"/>
                        </a:spcAft>
                      </a:pPr>
                      <a:r>
                        <a:rPr lang="ru-RU" sz="1100">
                          <a:effectLst/>
                        </a:rPr>
                        <a:t>7.</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tc>
              </a:tr>
              <a:tr h="681945">
                <a:tc>
                  <a:txBody>
                    <a:bodyPr/>
                    <a:lstStyle/>
                    <a:p>
                      <a:pPr>
                        <a:lnSpc>
                          <a:spcPct val="107000"/>
                        </a:lnSpc>
                        <a:spcAft>
                          <a:spcPts val="0"/>
                        </a:spcAft>
                      </a:pPr>
                      <a:r>
                        <a:rPr lang="ru-RU" sz="1100">
                          <a:effectLst/>
                        </a:rPr>
                        <a:t>Республика Дагестан, Хасавюртовский район, </a:t>
                      </a:r>
                      <a:endParaRPr lang="ru-RU" sz="1000">
                        <a:effectLst/>
                      </a:endParaRPr>
                    </a:p>
                    <a:p>
                      <a:pPr>
                        <a:lnSpc>
                          <a:spcPct val="107000"/>
                        </a:lnSpc>
                        <a:spcAft>
                          <a:spcPts val="0"/>
                        </a:spcAft>
                      </a:pPr>
                      <a:r>
                        <a:rPr lang="ru-RU" sz="1100">
                          <a:effectLst/>
                        </a:rPr>
                        <a:t>с. Кандаураул</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c>
                  <a:txBody>
                    <a:bodyPr/>
                    <a:lstStyle/>
                    <a:p>
                      <a:pPr algn="ctr">
                        <a:lnSpc>
                          <a:spcPct val="107000"/>
                        </a:lnSpc>
                        <a:spcAft>
                          <a:spcPts val="0"/>
                        </a:spcAft>
                      </a:pPr>
                      <a:r>
                        <a:rPr lang="ru-RU" sz="1100">
                          <a:effectLst/>
                        </a:rPr>
                        <a:t>Земли населенных пунктов</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c>
                  <a:txBody>
                    <a:bodyPr/>
                    <a:lstStyle/>
                    <a:p>
                      <a:pPr algn="ctr">
                        <a:lnSpc>
                          <a:spcPct val="107000"/>
                        </a:lnSpc>
                        <a:spcAft>
                          <a:spcPts val="0"/>
                        </a:spcAft>
                      </a:pPr>
                      <a:r>
                        <a:rPr lang="ru-RU" sz="1100">
                          <a:effectLst/>
                        </a:rPr>
                        <a:t>05:05:000054:1746</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c>
                  <a:txBody>
                    <a:bodyPr/>
                    <a:lstStyle/>
                    <a:p>
                      <a:pPr algn="ctr">
                        <a:lnSpc>
                          <a:spcPct val="107000"/>
                        </a:lnSpc>
                        <a:spcAft>
                          <a:spcPts val="0"/>
                        </a:spcAft>
                      </a:pPr>
                      <a:r>
                        <a:rPr lang="ru-RU" sz="1100">
                          <a:effectLst/>
                        </a:rPr>
                        <a:t>100,0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c>
                  <a:txBody>
                    <a:bodyPr/>
                    <a:lstStyle/>
                    <a:p>
                      <a:pPr algn="ctr">
                        <a:lnSpc>
                          <a:spcPct val="107000"/>
                        </a:lnSpc>
                        <a:spcAft>
                          <a:spcPts val="0"/>
                        </a:spcAft>
                      </a:pPr>
                      <a:r>
                        <a:rPr lang="ru-RU" sz="1100">
                          <a:effectLst/>
                        </a:rPr>
                        <a:t>Предпринимательство</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c>
                  <a:txBody>
                    <a:bodyPr/>
                    <a:lstStyle/>
                    <a:p>
                      <a:pPr algn="ctr">
                        <a:lnSpc>
                          <a:spcPct val="107000"/>
                        </a:lnSpc>
                        <a:spcAft>
                          <a:spcPts val="0"/>
                        </a:spcAft>
                      </a:pPr>
                      <a:r>
                        <a:rPr lang="ru-RU" sz="1100">
                          <a:effectLst/>
                        </a:rPr>
                        <a:t>Администрация                 МО «Хасавюртовский район»</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r>
              <a:tr h="681945">
                <a:tc>
                  <a:txBody>
                    <a:bodyPr/>
                    <a:lstStyle/>
                    <a:p>
                      <a:pPr>
                        <a:lnSpc>
                          <a:spcPct val="107000"/>
                        </a:lnSpc>
                        <a:spcAft>
                          <a:spcPts val="0"/>
                        </a:spcAft>
                      </a:pPr>
                      <a:r>
                        <a:rPr lang="ru-RU" sz="1100">
                          <a:effectLst/>
                        </a:rPr>
                        <a:t>Республика Дагестан, Хасавюртовский район, </a:t>
                      </a:r>
                      <a:endParaRPr lang="ru-RU" sz="1000">
                        <a:effectLst/>
                      </a:endParaRPr>
                    </a:p>
                    <a:p>
                      <a:pPr>
                        <a:lnSpc>
                          <a:spcPct val="107000"/>
                        </a:lnSpc>
                        <a:spcAft>
                          <a:spcPts val="0"/>
                        </a:spcAft>
                      </a:pPr>
                      <a:r>
                        <a:rPr lang="ru-RU" sz="1100">
                          <a:effectLst/>
                        </a:rPr>
                        <a:t>с. Кандаураул</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c>
                  <a:txBody>
                    <a:bodyPr/>
                    <a:lstStyle/>
                    <a:p>
                      <a:pPr algn="ctr">
                        <a:lnSpc>
                          <a:spcPct val="107000"/>
                        </a:lnSpc>
                        <a:spcAft>
                          <a:spcPts val="0"/>
                        </a:spcAft>
                      </a:pPr>
                      <a:r>
                        <a:rPr lang="ru-RU" sz="1100">
                          <a:effectLst/>
                        </a:rPr>
                        <a:t>Земли населенных пунктов</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c>
                  <a:txBody>
                    <a:bodyPr/>
                    <a:lstStyle/>
                    <a:p>
                      <a:pPr algn="ctr">
                        <a:lnSpc>
                          <a:spcPct val="107000"/>
                        </a:lnSpc>
                        <a:spcAft>
                          <a:spcPts val="0"/>
                        </a:spcAft>
                      </a:pPr>
                      <a:r>
                        <a:rPr lang="ru-RU" sz="1100">
                          <a:effectLst/>
                        </a:rPr>
                        <a:t>05:05:000054:1753</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c>
                  <a:txBody>
                    <a:bodyPr/>
                    <a:lstStyle/>
                    <a:p>
                      <a:pPr algn="ctr">
                        <a:lnSpc>
                          <a:spcPct val="107000"/>
                        </a:lnSpc>
                        <a:spcAft>
                          <a:spcPts val="0"/>
                        </a:spcAft>
                      </a:pPr>
                      <a:r>
                        <a:rPr lang="ru-RU" sz="1100">
                          <a:effectLst/>
                        </a:rPr>
                        <a:t>105,0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c>
                  <a:txBody>
                    <a:bodyPr/>
                    <a:lstStyle/>
                    <a:p>
                      <a:pPr algn="ctr">
                        <a:lnSpc>
                          <a:spcPct val="107000"/>
                        </a:lnSpc>
                        <a:spcAft>
                          <a:spcPts val="0"/>
                        </a:spcAft>
                      </a:pPr>
                      <a:r>
                        <a:rPr lang="ru-RU" sz="1100">
                          <a:effectLst/>
                        </a:rPr>
                        <a:t>Предпринимательство</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c>
                  <a:txBody>
                    <a:bodyPr/>
                    <a:lstStyle/>
                    <a:p>
                      <a:pPr algn="ctr">
                        <a:lnSpc>
                          <a:spcPct val="107000"/>
                        </a:lnSpc>
                        <a:spcAft>
                          <a:spcPts val="0"/>
                        </a:spcAft>
                      </a:pPr>
                      <a:r>
                        <a:rPr lang="ru-RU" sz="1100">
                          <a:effectLst/>
                        </a:rPr>
                        <a:t>Администрация                 МО «Хасавюртовский район»</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r>
              <a:tr h="497489">
                <a:tc>
                  <a:txBody>
                    <a:bodyPr/>
                    <a:lstStyle/>
                    <a:p>
                      <a:pPr>
                        <a:lnSpc>
                          <a:spcPct val="107000"/>
                        </a:lnSpc>
                        <a:spcAft>
                          <a:spcPts val="0"/>
                        </a:spcAft>
                      </a:pPr>
                      <a:r>
                        <a:rPr lang="ru-RU" sz="1100">
                          <a:effectLst/>
                        </a:rPr>
                        <a:t>Республика Дагестан, Хасавюртовский район, </a:t>
                      </a:r>
                      <a:endParaRPr lang="ru-RU" sz="1000">
                        <a:effectLst/>
                      </a:endParaRPr>
                    </a:p>
                    <a:p>
                      <a:pPr>
                        <a:lnSpc>
                          <a:spcPct val="107000"/>
                        </a:lnSpc>
                        <a:spcAft>
                          <a:spcPts val="0"/>
                        </a:spcAft>
                      </a:pPr>
                      <a:r>
                        <a:rPr lang="ru-RU" sz="1100">
                          <a:effectLst/>
                        </a:rPr>
                        <a:t>с. Муцалаул</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c>
                  <a:txBody>
                    <a:bodyPr/>
                    <a:lstStyle/>
                    <a:p>
                      <a:pPr algn="ctr">
                        <a:lnSpc>
                          <a:spcPct val="107000"/>
                        </a:lnSpc>
                        <a:spcAft>
                          <a:spcPts val="0"/>
                        </a:spcAft>
                      </a:pPr>
                      <a:r>
                        <a:rPr lang="ru-RU" sz="1100">
                          <a:effectLst/>
                        </a:rPr>
                        <a:t>Неразграниченные земли</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c>
                  <a:txBody>
                    <a:bodyPr/>
                    <a:lstStyle/>
                    <a:p>
                      <a:pPr algn="ctr">
                        <a:lnSpc>
                          <a:spcPct val="107000"/>
                        </a:lnSpc>
                        <a:spcAft>
                          <a:spcPts val="0"/>
                        </a:spcAft>
                      </a:pPr>
                      <a:r>
                        <a:rPr lang="ru-RU" sz="1100">
                          <a:effectLst/>
                        </a:rPr>
                        <a:t>05:05:000003:4217</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c>
                  <a:txBody>
                    <a:bodyPr/>
                    <a:lstStyle/>
                    <a:p>
                      <a:pPr algn="ctr">
                        <a:lnSpc>
                          <a:spcPct val="107000"/>
                        </a:lnSpc>
                        <a:spcAft>
                          <a:spcPts val="0"/>
                        </a:spcAft>
                      </a:pPr>
                      <a:r>
                        <a:rPr lang="ru-RU" sz="1100">
                          <a:effectLst/>
                        </a:rPr>
                        <a:t>246,0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c>
                  <a:txBody>
                    <a:bodyPr/>
                    <a:lstStyle/>
                    <a:p>
                      <a:pPr algn="ctr">
                        <a:lnSpc>
                          <a:spcPct val="107000"/>
                        </a:lnSpc>
                        <a:spcAft>
                          <a:spcPts val="600"/>
                        </a:spcAft>
                      </a:pPr>
                      <a:r>
                        <a:rPr lang="ru-RU" sz="1100">
                          <a:effectLst/>
                        </a:rPr>
                        <a:t>Строительство остановки для маршрутного автотранспорта</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c>
                  <a:txBody>
                    <a:bodyPr/>
                    <a:lstStyle/>
                    <a:p>
                      <a:pPr algn="ctr">
                        <a:lnSpc>
                          <a:spcPct val="107000"/>
                        </a:lnSpc>
                        <a:spcAft>
                          <a:spcPts val="0"/>
                        </a:spcAft>
                      </a:pPr>
                      <a:r>
                        <a:rPr lang="ru-RU" sz="1100" dirty="0">
                          <a:effectLst/>
                        </a:rPr>
                        <a:t>Администрация                 МО «Хасавюртовский район»</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02" marR="63202" marT="0" marB="0" anchor="ctr"/>
                </a:tc>
              </a:tr>
            </a:tbl>
          </a:graphicData>
        </a:graphic>
      </p:graphicFrame>
    </p:spTree>
    <p:extLst>
      <p:ext uri="{BB962C8B-B14F-4D97-AF65-F5344CB8AC3E}">
        <p14:creationId xmlns:p14="http://schemas.microsoft.com/office/powerpoint/2010/main" val="2628203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D6BF9AB-A0AB-E438-5E37-598319588953}"/>
            </a:ext>
          </a:extLst>
        </p:cNvPr>
        <p:cNvGrpSpPr/>
        <p:nvPr/>
      </p:nvGrpSpPr>
      <p:grpSpPr>
        <a:xfrm>
          <a:off x="0" y="0"/>
          <a:ext cx="0" cy="0"/>
          <a:chOff x="0" y="0"/>
          <a:chExt cx="0" cy="0"/>
        </a:xfrm>
      </p:grpSpPr>
      <p:sp>
        <p:nvSpPr>
          <p:cNvPr id="12" name="Скругленный прямоугольник 11">
            <a:extLst>
              <a:ext uri="{FF2B5EF4-FFF2-40B4-BE49-F238E27FC236}">
                <a16:creationId xmlns="" xmlns:a16="http://schemas.microsoft.com/office/drawing/2014/main" id="{237A7826-76C6-ACDC-108C-46817594633E}"/>
              </a:ext>
            </a:extLst>
          </p:cNvPr>
          <p:cNvSpPr/>
          <p:nvPr/>
        </p:nvSpPr>
        <p:spPr>
          <a:xfrm>
            <a:off x="627016" y="1401546"/>
            <a:ext cx="4497842" cy="844323"/>
          </a:xfrm>
          <a:prstGeom prst="roundRect">
            <a:avLst>
              <a:gd name="adj" fmla="val 32961"/>
            </a:avLst>
          </a:prstGeom>
          <a:solidFill>
            <a:srgbClr val="4C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lvl="0">
              <a:defRPr/>
            </a:pPr>
            <a:r>
              <a:rPr lang="ru-RU" sz="1100" b="1">
                <a:latin typeface="Arial" panose="020B0604020202020204" pitchFamily="34" charset="0"/>
                <a:cs typeface="Arial" panose="020B0604020202020204" pitchFamily="34" charset="0"/>
              </a:rPr>
              <a:t>МИНИСТЕРСТВО ЭКОНОМИКИ И ТЕРРИТОРИАЛЬНОГО РАЗВИТИЯ РЕСПУБЛИКА ДАГЕСТАН</a:t>
            </a:r>
            <a:endParaRPr kumimoji="0" lang="x-none"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5" name="Скругленный прямоугольник 44">
            <a:extLst>
              <a:ext uri="{FF2B5EF4-FFF2-40B4-BE49-F238E27FC236}">
                <a16:creationId xmlns="" xmlns:a16="http://schemas.microsoft.com/office/drawing/2014/main" id="{D80EE500-1539-8A1A-8026-34CD35F7267C}"/>
              </a:ext>
            </a:extLst>
          </p:cNvPr>
          <p:cNvSpPr/>
          <p:nvPr/>
        </p:nvSpPr>
        <p:spPr>
          <a:xfrm>
            <a:off x="751129" y="1538272"/>
            <a:ext cx="586798" cy="586798"/>
          </a:xfrm>
          <a:prstGeom prst="roundRect">
            <a:avLst>
              <a:gd name="adj" fmla="val 50000"/>
            </a:avLst>
          </a:prstGeom>
          <a:solidFill>
            <a:srgbClr val="FEFEFE"/>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3" name="Скругленный прямоугольник 42">
            <a:extLst>
              <a:ext uri="{FF2B5EF4-FFF2-40B4-BE49-F238E27FC236}">
                <a16:creationId xmlns="" xmlns:a16="http://schemas.microsoft.com/office/drawing/2014/main" id="{237A7826-76C6-ACDC-108C-46817594633E}"/>
              </a:ext>
            </a:extLst>
          </p:cNvPr>
          <p:cNvSpPr/>
          <p:nvPr/>
        </p:nvSpPr>
        <p:spPr>
          <a:xfrm>
            <a:off x="627016" y="2418721"/>
            <a:ext cx="4497842" cy="844323"/>
          </a:xfrm>
          <a:prstGeom prst="roundRect">
            <a:avLst>
              <a:gd name="adj" fmla="val 32961"/>
            </a:avLst>
          </a:prstGeom>
          <a:solidFill>
            <a:srgbClr val="4C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lvl="0">
              <a:defRPr/>
            </a:pPr>
            <a:r>
              <a:rPr lang="ru-RU" sz="1100" b="1">
                <a:latin typeface="Arial" panose="020B0604020202020204" pitchFamily="34" charset="0"/>
                <a:cs typeface="Arial" panose="020B0604020202020204" pitchFamily="34" charset="0"/>
              </a:rPr>
              <a:t>МИНИСТЕРСТВО ТРАНСПОРТА И ДОРОЖНОГО ХОЗЯЙСТВА РЕСПУБЛИКА ДАГЕСТАН </a:t>
            </a:r>
            <a:endParaRPr kumimoji="0" lang="x-none"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2" name="Скругленный прямоугольник 41">
            <a:extLst>
              <a:ext uri="{FF2B5EF4-FFF2-40B4-BE49-F238E27FC236}">
                <a16:creationId xmlns="" xmlns:a16="http://schemas.microsoft.com/office/drawing/2014/main" id="{237A7826-76C6-ACDC-108C-46817594633E}"/>
              </a:ext>
            </a:extLst>
          </p:cNvPr>
          <p:cNvSpPr/>
          <p:nvPr/>
        </p:nvSpPr>
        <p:spPr>
          <a:xfrm>
            <a:off x="627065" y="3381870"/>
            <a:ext cx="4497842" cy="844323"/>
          </a:xfrm>
          <a:prstGeom prst="roundRect">
            <a:avLst>
              <a:gd name="adj" fmla="val 32961"/>
            </a:avLst>
          </a:prstGeom>
          <a:solidFill>
            <a:srgbClr val="4C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lvl="0">
              <a:defRPr/>
            </a:pPr>
            <a:r>
              <a:rPr lang="ru-RU" sz="1100" b="1">
                <a:latin typeface="Arial" panose="020B0604020202020204" pitchFamily="34" charset="0"/>
                <a:cs typeface="Arial" panose="020B0604020202020204" pitchFamily="34" charset="0"/>
              </a:rPr>
              <a:t>МИНИСТЕРСТВА СЕЛЬСКОГО ХОЗЯЙСТВА И ПРОДОВОЛЬСТВИЯ РЕСПУБЛИКИ ДАГЕСТАН </a:t>
            </a:r>
            <a:endParaRPr kumimoji="0" lang="x-none"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1" name="Скругленный прямоугольник 40">
            <a:extLst>
              <a:ext uri="{FF2B5EF4-FFF2-40B4-BE49-F238E27FC236}">
                <a16:creationId xmlns="" xmlns:a16="http://schemas.microsoft.com/office/drawing/2014/main" id="{237A7826-76C6-ACDC-108C-46817594633E}"/>
              </a:ext>
            </a:extLst>
          </p:cNvPr>
          <p:cNvSpPr/>
          <p:nvPr/>
        </p:nvSpPr>
        <p:spPr>
          <a:xfrm>
            <a:off x="627016" y="4429821"/>
            <a:ext cx="4497842" cy="844323"/>
          </a:xfrm>
          <a:prstGeom prst="roundRect">
            <a:avLst>
              <a:gd name="adj" fmla="val 32961"/>
            </a:avLst>
          </a:prstGeom>
          <a:solidFill>
            <a:srgbClr val="4C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lvl="0">
              <a:defRPr/>
            </a:pPr>
            <a:r>
              <a:rPr lang="ru-RU" sz="1100" b="1">
                <a:latin typeface="Arial" panose="020B0604020202020204" pitchFamily="34" charset="0"/>
                <a:cs typeface="Arial" panose="020B0604020202020204" pitchFamily="34" charset="0"/>
              </a:rPr>
              <a:t>МИНИСТЕРСВО СТРОИТЕЛЬСТВА, АРХИТЕКТУРЫ И ЖИЛИЩНО-КОММУНАЛЬНОГО ХОЗЯЙСТВА РЕСПУБЛИКИ ДАГЕСТАН</a:t>
            </a:r>
            <a:endParaRPr kumimoji="0" lang="x-none"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4" name="Скругленный прямоугольник 43">
            <a:extLst>
              <a:ext uri="{FF2B5EF4-FFF2-40B4-BE49-F238E27FC236}">
                <a16:creationId xmlns="" xmlns:a16="http://schemas.microsoft.com/office/drawing/2014/main" id="{237A7826-76C6-ACDC-108C-46817594633E}"/>
              </a:ext>
            </a:extLst>
          </p:cNvPr>
          <p:cNvSpPr/>
          <p:nvPr/>
        </p:nvSpPr>
        <p:spPr>
          <a:xfrm>
            <a:off x="627016" y="5472330"/>
            <a:ext cx="4497842" cy="844323"/>
          </a:xfrm>
          <a:prstGeom prst="roundRect">
            <a:avLst>
              <a:gd name="adj" fmla="val 32961"/>
            </a:avLst>
          </a:prstGeom>
          <a:solidFill>
            <a:srgbClr val="4C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lvl="0">
              <a:defRPr/>
            </a:pPr>
            <a:r>
              <a:rPr lang="ru-RU" sz="1100" b="1" smtClean="0">
                <a:solidFill>
                  <a:schemeClr val="bg1"/>
                </a:solidFill>
                <a:latin typeface="Arial" panose="020B0604020202020204" pitchFamily="34" charset="0"/>
                <a:cs typeface="Arial" panose="020B0604020202020204" pitchFamily="34" charset="0"/>
              </a:rPr>
              <a:t>АГЕНСТВО ПО ПРЕДПРИНИМАТЕЛЬСТВУ И ИНВЕСТИЦИЯМ РЕСПУБЛИКИ ДАГЕСТАН</a:t>
            </a:r>
            <a:endParaRPr kumimoji="0" lang="x-none" sz="11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 xmlns:a16="http://schemas.microsoft.com/office/drawing/2014/main" id="{3033D8E7-695C-4B68-93BF-55B165B65A6A}"/>
              </a:ext>
            </a:extLst>
          </p:cNvPr>
          <p:cNvSpPr txBox="1"/>
          <p:nvPr/>
        </p:nvSpPr>
        <p:spPr>
          <a:xfrm>
            <a:off x="627016" y="550177"/>
            <a:ext cx="9160580" cy="738664"/>
          </a:xfrm>
          <a:prstGeom prst="rect">
            <a:avLst/>
          </a:prstGeom>
          <a:noFill/>
        </p:spPr>
        <p:txBody>
          <a:bodyPr wrap="square" lIns="0" tIns="0" rIns="0" bIns="0" rtlCol="0">
            <a:spAutoFit/>
          </a:bodyPr>
          <a:lstStyle/>
          <a:p>
            <a:r>
              <a:rPr lang="ru-RU" sz="2400" b="1" dirty="0">
                <a:latin typeface="Arial" panose="020B0604020202020204" pitchFamily="34" charset="0"/>
                <a:cs typeface="Arial" panose="020B0604020202020204" pitchFamily="34" charset="0"/>
              </a:rPr>
              <a:t>МИНИСТЕРСТВА, ОКАЗЫВАЮЩИЕ ПОДДЕРЖКУ ПРЕДПРИНИМАТЕЛЯМ И ИНВЕСТОРАМ</a:t>
            </a:r>
          </a:p>
        </p:txBody>
      </p:sp>
      <p:sp>
        <p:nvSpPr>
          <p:cNvPr id="2" name="Скругленный прямоугольник 1">
            <a:extLst>
              <a:ext uri="{FF2B5EF4-FFF2-40B4-BE49-F238E27FC236}">
                <a16:creationId xmlns="" xmlns:a16="http://schemas.microsoft.com/office/drawing/2014/main" id="{1023177A-CC1F-844A-E590-360AFD16E876}"/>
              </a:ext>
            </a:extLst>
          </p:cNvPr>
          <p:cNvSpPr/>
          <p:nvPr/>
        </p:nvSpPr>
        <p:spPr>
          <a:xfrm>
            <a:off x="627017" y="163628"/>
            <a:ext cx="1345621" cy="273844"/>
          </a:xfrm>
          <a:prstGeom prst="roundRect">
            <a:avLst>
              <a:gd name="adj" fmla="val 50000"/>
            </a:avLst>
          </a:prstGeom>
          <a:solidFill>
            <a:srgbClr val="4756A0"/>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p>
            <a:r>
              <a:rPr lang="ru-RU" sz="800" b="1" dirty="0">
                <a:solidFill>
                  <a:schemeClr val="bg1"/>
                </a:solidFill>
                <a:latin typeface="Arial" panose="020B0604020202020204" pitchFamily="34" charset="0"/>
                <a:cs typeface="Arial" panose="020B0604020202020204" pitchFamily="34" charset="0"/>
              </a:rPr>
              <a:t>меры господдержки</a:t>
            </a:r>
          </a:p>
        </p:txBody>
      </p:sp>
      <p:sp>
        <p:nvSpPr>
          <p:cNvPr id="19" name="Номер слайда 50">
            <a:extLst>
              <a:ext uri="{FF2B5EF4-FFF2-40B4-BE49-F238E27FC236}">
                <a16:creationId xmlns="" xmlns:a16="http://schemas.microsoft.com/office/drawing/2014/main" id="{3BF8DC81-CD65-F7C5-5380-B95AFF24C7CD}"/>
              </a:ext>
            </a:extLst>
          </p:cNvPr>
          <p:cNvSpPr>
            <a:spLocks noGrp="1"/>
          </p:cNvSpPr>
          <p:nvPr>
            <p:ph type="sldNum" sz="quarter" idx="12"/>
          </p:nvPr>
        </p:nvSpPr>
        <p:spPr>
          <a:xfrm>
            <a:off x="9059974" y="6607261"/>
            <a:ext cx="727623" cy="123111"/>
          </a:xfrm>
        </p:spPr>
        <p:txBody>
          <a:bodyPr lIns="0" tIns="0" rIns="0" bIns="0" anchor="b"/>
          <a:lstStyle/>
          <a:p>
            <a:fld id="{F3749720-1430-DF46-8A1E-D768C54B98EF}" type="slidenum">
              <a:rPr lang="x-none" sz="800" smtClean="0">
                <a:solidFill>
                  <a:schemeClr val="tx1"/>
                </a:solidFill>
                <a:latin typeface="Arial" panose="020B0604020202020204" pitchFamily="34" charset="0"/>
                <a:cs typeface="Arial" panose="020B0604020202020204" pitchFamily="34" charset="0"/>
              </a:rPr>
              <a:t>16</a:t>
            </a:fld>
            <a:endParaRPr lang="x-none" sz="800" dirty="0">
              <a:solidFill>
                <a:schemeClr val="tx1"/>
              </a:solidFill>
              <a:latin typeface="Arial" panose="020B0604020202020204" pitchFamily="34" charset="0"/>
              <a:cs typeface="Arial" panose="020B0604020202020204" pitchFamily="34" charset="0"/>
            </a:endParaRPr>
          </a:p>
        </p:txBody>
      </p:sp>
      <p:sp>
        <p:nvSpPr>
          <p:cNvPr id="105" name="Скругленный прямоугольник 104">
            <a:extLst>
              <a:ext uri="{FF2B5EF4-FFF2-40B4-BE49-F238E27FC236}">
                <a16:creationId xmlns="" xmlns:a16="http://schemas.microsoft.com/office/drawing/2014/main" id="{D80EE500-1539-8A1A-8026-34CD35F7267C}"/>
              </a:ext>
            </a:extLst>
          </p:cNvPr>
          <p:cNvSpPr/>
          <p:nvPr/>
        </p:nvSpPr>
        <p:spPr>
          <a:xfrm>
            <a:off x="745508" y="2537547"/>
            <a:ext cx="586798" cy="586798"/>
          </a:xfrm>
          <a:prstGeom prst="roundRect">
            <a:avLst>
              <a:gd name="adj" fmla="val 50000"/>
            </a:avLst>
          </a:prstGeom>
          <a:solidFill>
            <a:srgbClr val="FEFEFE"/>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09" name="Скругленный прямоугольник 108">
            <a:extLst>
              <a:ext uri="{FF2B5EF4-FFF2-40B4-BE49-F238E27FC236}">
                <a16:creationId xmlns="" xmlns:a16="http://schemas.microsoft.com/office/drawing/2014/main" id="{0D21332B-0DB9-6B4D-9305-D43EC94237DF}"/>
              </a:ext>
            </a:extLst>
          </p:cNvPr>
          <p:cNvSpPr/>
          <p:nvPr/>
        </p:nvSpPr>
        <p:spPr>
          <a:xfrm>
            <a:off x="745508" y="4577262"/>
            <a:ext cx="586798" cy="586798"/>
          </a:xfrm>
          <a:prstGeom prst="roundRect">
            <a:avLst>
              <a:gd name="adj" fmla="val 50000"/>
            </a:avLst>
          </a:prstGeom>
          <a:solidFill>
            <a:srgbClr val="FEFEFE"/>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13" name="Скругленный прямоугольник 112">
            <a:extLst>
              <a:ext uri="{FF2B5EF4-FFF2-40B4-BE49-F238E27FC236}">
                <a16:creationId xmlns="" xmlns:a16="http://schemas.microsoft.com/office/drawing/2014/main" id="{F6D9C1A6-36DF-B7C8-A1A4-E0DF0D6AF5F8}"/>
              </a:ext>
            </a:extLst>
          </p:cNvPr>
          <p:cNvSpPr/>
          <p:nvPr/>
        </p:nvSpPr>
        <p:spPr>
          <a:xfrm>
            <a:off x="745508" y="5588381"/>
            <a:ext cx="586798" cy="586798"/>
          </a:xfrm>
          <a:prstGeom prst="roundRect">
            <a:avLst>
              <a:gd name="adj" fmla="val 50000"/>
            </a:avLst>
          </a:prstGeom>
          <a:solidFill>
            <a:srgbClr val="FEFEFE"/>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18" name="Скругленный прямоугольник 117">
            <a:extLst>
              <a:ext uri="{FF2B5EF4-FFF2-40B4-BE49-F238E27FC236}">
                <a16:creationId xmlns="" xmlns:a16="http://schemas.microsoft.com/office/drawing/2014/main" id="{20228815-09FF-6E6C-556A-998EFA1255AA}"/>
              </a:ext>
            </a:extLst>
          </p:cNvPr>
          <p:cNvSpPr/>
          <p:nvPr/>
        </p:nvSpPr>
        <p:spPr>
          <a:xfrm>
            <a:off x="745508" y="3558382"/>
            <a:ext cx="586798" cy="586798"/>
          </a:xfrm>
          <a:prstGeom prst="roundRect">
            <a:avLst>
              <a:gd name="adj" fmla="val 50000"/>
            </a:avLst>
          </a:prstGeom>
          <a:solidFill>
            <a:srgbClr val="FEFEFE"/>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 name="TextBox 3">
            <a:extLst>
              <a:ext uri="{FF2B5EF4-FFF2-40B4-BE49-F238E27FC236}">
                <a16:creationId xmlns="" xmlns:a16="http://schemas.microsoft.com/office/drawing/2014/main" id="{79E4FD26-1B60-AB26-D7B0-75A18B288E43}"/>
              </a:ext>
            </a:extLst>
          </p:cNvPr>
          <p:cNvSpPr txBox="1"/>
          <p:nvPr/>
        </p:nvSpPr>
        <p:spPr>
          <a:xfrm>
            <a:off x="627016" y="6607261"/>
            <a:ext cx="7317882" cy="123111"/>
          </a:xfrm>
          <a:prstGeom prst="rect">
            <a:avLst/>
          </a:prstGeom>
          <a:noFill/>
        </p:spPr>
        <p:txBody>
          <a:bodyPr wrap="square" lIns="0" tIns="0" rIns="0" bIns="0" rtlCol="0">
            <a:spAutoFit/>
          </a:bodyPr>
          <a:lstStyle/>
          <a:p>
            <a:r>
              <a:rPr lang="x-none" sz="800" dirty="0">
                <a:latin typeface="Arial" panose="020B0604020202020204" pitchFamily="34" charset="0"/>
                <a:cs typeface="Arial" panose="020B0604020202020204" pitchFamily="34" charset="0"/>
              </a:rPr>
              <a:t>ИНВЕСТИЦИОННЫЙ ПРОФИЛЬ </a:t>
            </a:r>
            <a:r>
              <a:rPr lang="ru-RU" sz="800" b="1" dirty="0">
                <a:latin typeface="Arial" panose="020B0604020202020204" pitchFamily="34" charset="0"/>
                <a:cs typeface="Arial" panose="020B0604020202020204" pitchFamily="34" charset="0"/>
              </a:rPr>
              <a:t>МО «ХАСАВЮРТОВСКИЙ РАЙОН»</a:t>
            </a:r>
            <a:endParaRPr lang="ru-RU" sz="800" dirty="0">
              <a:latin typeface="Arial" panose="020B0604020202020204" pitchFamily="34" charset="0"/>
              <a:cs typeface="Arial" panose="020B0604020202020204" pitchFamily="34" charset="0"/>
            </a:endParaRPr>
          </a:p>
        </p:txBody>
      </p:sp>
      <p:pic>
        <p:nvPicPr>
          <p:cNvPr id="5" name="Рисунок 4" descr="Изображение выглядит как корона, дизайн, иллюстрация&#10;&#10;Автоматически созданное описание">
            <a:extLst>
              <a:ext uri="{FF2B5EF4-FFF2-40B4-BE49-F238E27FC236}">
                <a16:creationId xmlns="" xmlns:a16="http://schemas.microsoft.com/office/drawing/2014/main" id="{EDF592C2-331F-BE35-9308-EC1E600984D6}"/>
              </a:ext>
            </a:extLst>
          </p:cNvPr>
          <p:cNvPicPr>
            <a:picLocks noChangeAspect="1"/>
          </p:cNvPicPr>
          <p:nvPr/>
        </p:nvPicPr>
        <p:blipFill>
          <a:blip r:embed="rId3"/>
          <a:stretch>
            <a:fillRect/>
          </a:stretch>
        </p:blipFill>
        <p:spPr>
          <a:xfrm>
            <a:off x="863395" y="1596826"/>
            <a:ext cx="343991" cy="450055"/>
          </a:xfrm>
          <a:prstGeom prst="rect">
            <a:avLst/>
          </a:prstGeom>
        </p:spPr>
      </p:pic>
      <p:sp>
        <p:nvSpPr>
          <p:cNvPr id="6" name="TextBox 5">
            <a:extLst>
              <a:ext uri="{FF2B5EF4-FFF2-40B4-BE49-F238E27FC236}">
                <a16:creationId xmlns="" xmlns:a16="http://schemas.microsoft.com/office/drawing/2014/main" id="{94A21061-A8E0-B171-4A4C-258E779C6EE4}"/>
              </a:ext>
            </a:extLst>
          </p:cNvPr>
          <p:cNvSpPr txBox="1"/>
          <p:nvPr/>
        </p:nvSpPr>
        <p:spPr>
          <a:xfrm>
            <a:off x="914736" y="1778999"/>
            <a:ext cx="241307" cy="138499"/>
          </a:xfrm>
          <a:prstGeom prst="rect">
            <a:avLst/>
          </a:prstGeom>
          <a:noFill/>
        </p:spPr>
        <p:txBody>
          <a:bodyPr wrap="square" lIns="0" tIns="0" rIns="0" bIns="0" rtlCol="0">
            <a:spAutoFit/>
          </a:bodyPr>
          <a:lstStyle/>
          <a:p>
            <a:pPr algn="ctr"/>
            <a:r>
              <a:rPr lang="x-none" sz="300" b="1" dirty="0">
                <a:latin typeface="Arial" panose="020B0604020202020204" pitchFamily="34" charset="0"/>
                <a:cs typeface="Arial" panose="020B0604020202020204" pitchFamily="34" charset="0"/>
              </a:rPr>
              <a:t>поместить герб области</a:t>
            </a:r>
          </a:p>
        </p:txBody>
      </p:sp>
      <p:pic>
        <p:nvPicPr>
          <p:cNvPr id="8" name="Рисунок 7" descr="Изображение выглядит как корона, дизайн, иллюстрация&#10;&#10;Автоматически созданное описание">
            <a:extLst>
              <a:ext uri="{FF2B5EF4-FFF2-40B4-BE49-F238E27FC236}">
                <a16:creationId xmlns="" xmlns:a16="http://schemas.microsoft.com/office/drawing/2014/main" id="{D7C69212-6986-3E78-199A-35F5EA4D4EC9}"/>
              </a:ext>
            </a:extLst>
          </p:cNvPr>
          <p:cNvPicPr>
            <a:picLocks noChangeAspect="1"/>
          </p:cNvPicPr>
          <p:nvPr/>
        </p:nvPicPr>
        <p:blipFill>
          <a:blip r:embed="rId3"/>
          <a:stretch>
            <a:fillRect/>
          </a:stretch>
        </p:blipFill>
        <p:spPr>
          <a:xfrm>
            <a:off x="863395" y="2607945"/>
            <a:ext cx="343991" cy="450055"/>
          </a:xfrm>
          <a:prstGeom prst="rect">
            <a:avLst/>
          </a:prstGeom>
        </p:spPr>
      </p:pic>
      <p:sp>
        <p:nvSpPr>
          <p:cNvPr id="9" name="TextBox 8">
            <a:extLst>
              <a:ext uri="{FF2B5EF4-FFF2-40B4-BE49-F238E27FC236}">
                <a16:creationId xmlns="" xmlns:a16="http://schemas.microsoft.com/office/drawing/2014/main" id="{5201EBD5-3113-E788-F04D-4240CB36E21F}"/>
              </a:ext>
            </a:extLst>
          </p:cNvPr>
          <p:cNvSpPr txBox="1"/>
          <p:nvPr/>
        </p:nvSpPr>
        <p:spPr>
          <a:xfrm>
            <a:off x="914736" y="2790118"/>
            <a:ext cx="241307" cy="138499"/>
          </a:xfrm>
          <a:prstGeom prst="rect">
            <a:avLst/>
          </a:prstGeom>
          <a:noFill/>
        </p:spPr>
        <p:txBody>
          <a:bodyPr wrap="square" lIns="0" tIns="0" rIns="0" bIns="0" rtlCol="0">
            <a:spAutoFit/>
          </a:bodyPr>
          <a:lstStyle/>
          <a:p>
            <a:pPr algn="ctr"/>
            <a:r>
              <a:rPr lang="x-none" sz="300" b="1" dirty="0">
                <a:latin typeface="Arial" panose="020B0604020202020204" pitchFamily="34" charset="0"/>
                <a:cs typeface="Arial" panose="020B0604020202020204" pitchFamily="34" charset="0"/>
              </a:rPr>
              <a:t>поместить герб области</a:t>
            </a:r>
          </a:p>
        </p:txBody>
      </p:sp>
      <p:pic>
        <p:nvPicPr>
          <p:cNvPr id="11" name="Рисунок 10" descr="Изображение выглядит как корона, дизайн, иллюстрация&#10;&#10;Автоматически созданное описание">
            <a:extLst>
              <a:ext uri="{FF2B5EF4-FFF2-40B4-BE49-F238E27FC236}">
                <a16:creationId xmlns="" xmlns:a16="http://schemas.microsoft.com/office/drawing/2014/main" id="{440F44BD-1152-F2CC-D01E-55C6D4DFB77B}"/>
              </a:ext>
            </a:extLst>
          </p:cNvPr>
          <p:cNvPicPr>
            <a:picLocks noChangeAspect="1"/>
          </p:cNvPicPr>
          <p:nvPr/>
        </p:nvPicPr>
        <p:blipFill>
          <a:blip r:embed="rId3"/>
          <a:stretch>
            <a:fillRect/>
          </a:stretch>
        </p:blipFill>
        <p:spPr>
          <a:xfrm>
            <a:off x="859926" y="3628780"/>
            <a:ext cx="343991" cy="450055"/>
          </a:xfrm>
          <a:prstGeom prst="rect">
            <a:avLst/>
          </a:prstGeom>
        </p:spPr>
      </p:pic>
      <p:sp>
        <p:nvSpPr>
          <p:cNvPr id="13" name="TextBox 12">
            <a:extLst>
              <a:ext uri="{FF2B5EF4-FFF2-40B4-BE49-F238E27FC236}">
                <a16:creationId xmlns="" xmlns:a16="http://schemas.microsoft.com/office/drawing/2014/main" id="{6E19A544-D27B-7682-0557-B421B61B38B4}"/>
              </a:ext>
            </a:extLst>
          </p:cNvPr>
          <p:cNvSpPr txBox="1"/>
          <p:nvPr/>
        </p:nvSpPr>
        <p:spPr>
          <a:xfrm>
            <a:off x="911267" y="3810953"/>
            <a:ext cx="241307" cy="138499"/>
          </a:xfrm>
          <a:prstGeom prst="rect">
            <a:avLst/>
          </a:prstGeom>
          <a:noFill/>
        </p:spPr>
        <p:txBody>
          <a:bodyPr wrap="square" lIns="0" tIns="0" rIns="0" bIns="0" rtlCol="0">
            <a:spAutoFit/>
          </a:bodyPr>
          <a:lstStyle/>
          <a:p>
            <a:pPr algn="ctr"/>
            <a:r>
              <a:rPr lang="x-none" sz="300" b="1" dirty="0">
                <a:latin typeface="Arial" panose="020B0604020202020204" pitchFamily="34" charset="0"/>
                <a:cs typeface="Arial" panose="020B0604020202020204" pitchFamily="34" charset="0"/>
              </a:rPr>
              <a:t>поместить герб области</a:t>
            </a:r>
          </a:p>
        </p:txBody>
      </p:sp>
      <p:pic>
        <p:nvPicPr>
          <p:cNvPr id="15" name="Рисунок 14" descr="Изображение выглядит как корона, дизайн, иллюстрация&#10;&#10;Автоматически созданное описание">
            <a:extLst>
              <a:ext uri="{FF2B5EF4-FFF2-40B4-BE49-F238E27FC236}">
                <a16:creationId xmlns="" xmlns:a16="http://schemas.microsoft.com/office/drawing/2014/main" id="{F305DEF5-701F-CCC4-9EA6-067260D73E88}"/>
              </a:ext>
            </a:extLst>
          </p:cNvPr>
          <p:cNvPicPr>
            <a:picLocks noChangeAspect="1"/>
          </p:cNvPicPr>
          <p:nvPr/>
        </p:nvPicPr>
        <p:blipFill>
          <a:blip r:embed="rId3"/>
          <a:stretch>
            <a:fillRect/>
          </a:stretch>
        </p:blipFill>
        <p:spPr>
          <a:xfrm>
            <a:off x="859926" y="4647660"/>
            <a:ext cx="343991" cy="450055"/>
          </a:xfrm>
          <a:prstGeom prst="rect">
            <a:avLst/>
          </a:prstGeom>
        </p:spPr>
      </p:pic>
      <p:sp>
        <p:nvSpPr>
          <p:cNvPr id="16" name="TextBox 15">
            <a:extLst>
              <a:ext uri="{FF2B5EF4-FFF2-40B4-BE49-F238E27FC236}">
                <a16:creationId xmlns="" xmlns:a16="http://schemas.microsoft.com/office/drawing/2014/main" id="{8972E0C7-E513-6095-624C-060F575A227C}"/>
              </a:ext>
            </a:extLst>
          </p:cNvPr>
          <p:cNvSpPr txBox="1"/>
          <p:nvPr/>
        </p:nvSpPr>
        <p:spPr>
          <a:xfrm>
            <a:off x="911267" y="4829833"/>
            <a:ext cx="241307" cy="138499"/>
          </a:xfrm>
          <a:prstGeom prst="rect">
            <a:avLst/>
          </a:prstGeom>
          <a:noFill/>
        </p:spPr>
        <p:txBody>
          <a:bodyPr wrap="square" lIns="0" tIns="0" rIns="0" bIns="0" rtlCol="0">
            <a:spAutoFit/>
          </a:bodyPr>
          <a:lstStyle/>
          <a:p>
            <a:pPr algn="ctr"/>
            <a:r>
              <a:rPr lang="x-none" sz="300" b="1" dirty="0">
                <a:latin typeface="Arial" panose="020B0604020202020204" pitchFamily="34" charset="0"/>
                <a:cs typeface="Arial" panose="020B0604020202020204" pitchFamily="34" charset="0"/>
              </a:rPr>
              <a:t>поместить герб области</a:t>
            </a:r>
          </a:p>
        </p:txBody>
      </p:sp>
      <p:pic>
        <p:nvPicPr>
          <p:cNvPr id="18" name="Рисунок 17" descr="Изображение выглядит как корона, дизайн, иллюстрация&#10;&#10;Автоматически созданное описание">
            <a:extLst>
              <a:ext uri="{FF2B5EF4-FFF2-40B4-BE49-F238E27FC236}">
                <a16:creationId xmlns="" xmlns:a16="http://schemas.microsoft.com/office/drawing/2014/main" id="{1888DD8B-0E95-E694-1094-3E1120C938AB}"/>
              </a:ext>
            </a:extLst>
          </p:cNvPr>
          <p:cNvPicPr>
            <a:picLocks noChangeAspect="1"/>
          </p:cNvPicPr>
          <p:nvPr/>
        </p:nvPicPr>
        <p:blipFill>
          <a:blip r:embed="rId3"/>
          <a:stretch>
            <a:fillRect/>
          </a:stretch>
        </p:blipFill>
        <p:spPr>
          <a:xfrm>
            <a:off x="859926" y="5658779"/>
            <a:ext cx="343991" cy="450055"/>
          </a:xfrm>
          <a:prstGeom prst="rect">
            <a:avLst/>
          </a:prstGeom>
        </p:spPr>
      </p:pic>
      <p:sp>
        <p:nvSpPr>
          <p:cNvPr id="20" name="TextBox 19">
            <a:extLst>
              <a:ext uri="{FF2B5EF4-FFF2-40B4-BE49-F238E27FC236}">
                <a16:creationId xmlns="" xmlns:a16="http://schemas.microsoft.com/office/drawing/2014/main" id="{897EF29E-CDA9-01DE-D4D8-68980708FACE}"/>
              </a:ext>
            </a:extLst>
          </p:cNvPr>
          <p:cNvSpPr txBox="1"/>
          <p:nvPr/>
        </p:nvSpPr>
        <p:spPr>
          <a:xfrm>
            <a:off x="911267" y="5840952"/>
            <a:ext cx="241307" cy="138499"/>
          </a:xfrm>
          <a:prstGeom prst="rect">
            <a:avLst/>
          </a:prstGeom>
          <a:noFill/>
        </p:spPr>
        <p:txBody>
          <a:bodyPr wrap="square" lIns="0" tIns="0" rIns="0" bIns="0" rtlCol="0">
            <a:spAutoFit/>
          </a:bodyPr>
          <a:lstStyle/>
          <a:p>
            <a:pPr algn="ctr"/>
            <a:r>
              <a:rPr lang="x-none" sz="300" b="1" dirty="0">
                <a:latin typeface="Arial" panose="020B0604020202020204" pitchFamily="34" charset="0"/>
                <a:cs typeface="Arial" panose="020B0604020202020204" pitchFamily="34" charset="0"/>
              </a:rPr>
              <a:t>поместить герб области</a:t>
            </a:r>
          </a:p>
        </p:txBody>
      </p:sp>
    </p:spTree>
    <p:extLst>
      <p:ext uri="{BB962C8B-B14F-4D97-AF65-F5344CB8AC3E}">
        <p14:creationId xmlns:p14="http://schemas.microsoft.com/office/powerpoint/2010/main" val="660022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a:extLst>
              <a:ext uri="{FF2B5EF4-FFF2-40B4-BE49-F238E27FC236}">
                <a16:creationId xmlns="" xmlns:a16="http://schemas.microsoft.com/office/drawing/2014/main" id="{988BECAB-AF68-DF91-9FAF-9F98980FC488}"/>
              </a:ext>
            </a:extLst>
          </p:cNvPr>
          <p:cNvSpPr/>
          <p:nvPr/>
        </p:nvSpPr>
        <p:spPr>
          <a:xfrm>
            <a:off x="627016" y="1401546"/>
            <a:ext cx="9160579" cy="775597"/>
          </a:xfrm>
          <a:prstGeom prst="roundRect">
            <a:avLst>
              <a:gd name="adj" fmla="val 26200"/>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ПРЕДСТАВИТЕЛИ </a:t>
            </a:r>
            <a:r>
              <a:rPr kumimoji="0" lang="ru-RU" sz="11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АДМИНИСТРАЦИИ МО</a:t>
            </a:r>
            <a:r>
              <a:rPr kumimoji="0" lang="ru-RU" sz="1100" b="1" i="0" u="none" strike="noStrike" kern="1200" cap="none" spc="0" normalizeH="0" noProof="0" dirty="0" smtClean="0">
                <a:ln>
                  <a:noFill/>
                </a:ln>
                <a:solidFill>
                  <a:prstClr val="white"/>
                </a:solidFill>
                <a:effectLst/>
                <a:uLnTx/>
                <a:uFillTx/>
                <a:latin typeface="Arial" panose="020B0604020202020204" pitchFamily="34" charset="0"/>
                <a:ea typeface="+mn-ea"/>
                <a:cs typeface="Arial" panose="020B0604020202020204" pitchFamily="34" charset="0"/>
              </a:rPr>
              <a:t> «ХАСАВЮРТОВСКИЙ РАЙОН»</a:t>
            </a:r>
            <a:endParaRPr kumimoji="0" lang="ru-RU"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Скругленный прямоугольник 11"/>
          <p:cNvSpPr/>
          <p:nvPr/>
        </p:nvSpPr>
        <p:spPr>
          <a:xfrm rot="5400000">
            <a:off x="727174" y="1526129"/>
            <a:ext cx="701309" cy="5143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25" name="Скругленный прямоугольник 24">
            <a:extLst>
              <a:ext uri="{FF2B5EF4-FFF2-40B4-BE49-F238E27FC236}">
                <a16:creationId xmlns="" xmlns:a16="http://schemas.microsoft.com/office/drawing/2014/main" id="{D84C0EFA-ABA5-6E13-FD8E-3B66EAED5F92}"/>
              </a:ext>
            </a:extLst>
          </p:cNvPr>
          <p:cNvSpPr/>
          <p:nvPr/>
        </p:nvSpPr>
        <p:spPr>
          <a:xfrm>
            <a:off x="627017" y="2283661"/>
            <a:ext cx="4497842" cy="4024162"/>
          </a:xfrm>
          <a:prstGeom prst="roundRect">
            <a:avLst>
              <a:gd name="adj" fmla="val 4573"/>
            </a:avLst>
          </a:prstGeom>
          <a:solidFill>
            <a:srgbClr val="F1F1F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6" name="Скругленный прямоугольник 25">
            <a:extLst>
              <a:ext uri="{FF2B5EF4-FFF2-40B4-BE49-F238E27FC236}">
                <a16:creationId xmlns="" xmlns:a16="http://schemas.microsoft.com/office/drawing/2014/main" id="{FD79DC35-2D8E-38F0-B733-EA31C9CDCE08}"/>
              </a:ext>
            </a:extLst>
          </p:cNvPr>
          <p:cNvSpPr/>
          <p:nvPr/>
        </p:nvSpPr>
        <p:spPr>
          <a:xfrm>
            <a:off x="5289754" y="2283659"/>
            <a:ext cx="4497841" cy="4024163"/>
          </a:xfrm>
          <a:prstGeom prst="roundRect">
            <a:avLst>
              <a:gd name="adj" fmla="val 4933"/>
            </a:avLst>
          </a:prstGeom>
          <a:solidFill>
            <a:srgbClr val="F1F1F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0" name="Рисунок 9">
            <a:extLst>
              <a:ext uri="{FF2B5EF4-FFF2-40B4-BE49-F238E27FC236}">
                <a16:creationId xmlns="" xmlns:a16="http://schemas.microsoft.com/office/drawing/2014/main" id="{9BCF4219-A638-B09A-18FC-D8C6933BF439}"/>
              </a:ext>
            </a:extLst>
          </p:cNvPr>
          <p:cNvPicPr>
            <a:picLocks noChangeAspect="1"/>
          </p:cNvPicPr>
          <p:nvPr/>
        </p:nvPicPr>
        <p:blipFill>
          <a:blip r:embed="rId3"/>
          <a:srcRect/>
          <a:stretch/>
        </p:blipFill>
        <p:spPr>
          <a:xfrm>
            <a:off x="2239157" y="2698627"/>
            <a:ext cx="1273562" cy="1273562"/>
          </a:xfrm>
          <a:custGeom>
            <a:avLst/>
            <a:gdLst>
              <a:gd name="connsiteX0" fmla="*/ 636781 w 1273562"/>
              <a:gd name="connsiteY0" fmla="*/ 0 h 1273562"/>
              <a:gd name="connsiteX1" fmla="*/ 1273562 w 1273562"/>
              <a:gd name="connsiteY1" fmla="*/ 636781 h 1273562"/>
              <a:gd name="connsiteX2" fmla="*/ 636781 w 1273562"/>
              <a:gd name="connsiteY2" fmla="*/ 1273562 h 1273562"/>
              <a:gd name="connsiteX3" fmla="*/ 0 w 1273562"/>
              <a:gd name="connsiteY3" fmla="*/ 636781 h 1273562"/>
              <a:gd name="connsiteX4" fmla="*/ 636781 w 1273562"/>
              <a:gd name="connsiteY4" fmla="*/ 0 h 1273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562" h="1273562">
                <a:moveTo>
                  <a:pt x="636781" y="0"/>
                </a:moveTo>
                <a:cubicBezTo>
                  <a:pt x="988465" y="0"/>
                  <a:pt x="1273562" y="285097"/>
                  <a:pt x="1273562" y="636781"/>
                </a:cubicBezTo>
                <a:cubicBezTo>
                  <a:pt x="1273562" y="988465"/>
                  <a:pt x="988465" y="1273562"/>
                  <a:pt x="636781" y="1273562"/>
                </a:cubicBezTo>
                <a:cubicBezTo>
                  <a:pt x="285097" y="1273562"/>
                  <a:pt x="0" y="988465"/>
                  <a:pt x="0" y="636781"/>
                </a:cubicBezTo>
                <a:cubicBezTo>
                  <a:pt x="0" y="285097"/>
                  <a:pt x="285097" y="0"/>
                  <a:pt x="636781" y="0"/>
                </a:cubicBezTo>
                <a:close/>
              </a:path>
            </a:pathLst>
          </a:custGeom>
        </p:spPr>
      </p:pic>
      <p:pic>
        <p:nvPicPr>
          <p:cNvPr id="11" name="Рисунок 10">
            <a:extLst>
              <a:ext uri="{FF2B5EF4-FFF2-40B4-BE49-F238E27FC236}">
                <a16:creationId xmlns="" xmlns:a16="http://schemas.microsoft.com/office/drawing/2014/main" id="{9EA6252C-9F8C-5F98-8E93-EE91BFC0128E}"/>
              </a:ext>
            </a:extLst>
          </p:cNvPr>
          <p:cNvPicPr>
            <a:picLocks noChangeAspect="1"/>
          </p:cNvPicPr>
          <p:nvPr/>
        </p:nvPicPr>
        <p:blipFill>
          <a:blip r:embed="rId3"/>
          <a:srcRect/>
          <a:stretch/>
        </p:blipFill>
        <p:spPr>
          <a:xfrm>
            <a:off x="6901893" y="2700958"/>
            <a:ext cx="1273562" cy="1273562"/>
          </a:xfrm>
          <a:custGeom>
            <a:avLst/>
            <a:gdLst>
              <a:gd name="connsiteX0" fmla="*/ 636781 w 1273562"/>
              <a:gd name="connsiteY0" fmla="*/ 0 h 1273562"/>
              <a:gd name="connsiteX1" fmla="*/ 1273562 w 1273562"/>
              <a:gd name="connsiteY1" fmla="*/ 636781 h 1273562"/>
              <a:gd name="connsiteX2" fmla="*/ 636781 w 1273562"/>
              <a:gd name="connsiteY2" fmla="*/ 1273562 h 1273562"/>
              <a:gd name="connsiteX3" fmla="*/ 0 w 1273562"/>
              <a:gd name="connsiteY3" fmla="*/ 636781 h 1273562"/>
              <a:gd name="connsiteX4" fmla="*/ 636781 w 1273562"/>
              <a:gd name="connsiteY4" fmla="*/ 0 h 1273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562" h="1273562">
                <a:moveTo>
                  <a:pt x="636781" y="0"/>
                </a:moveTo>
                <a:cubicBezTo>
                  <a:pt x="988465" y="0"/>
                  <a:pt x="1273562" y="285097"/>
                  <a:pt x="1273562" y="636781"/>
                </a:cubicBezTo>
                <a:cubicBezTo>
                  <a:pt x="1273562" y="988465"/>
                  <a:pt x="988465" y="1273562"/>
                  <a:pt x="636781" y="1273562"/>
                </a:cubicBezTo>
                <a:cubicBezTo>
                  <a:pt x="285097" y="1273562"/>
                  <a:pt x="0" y="988465"/>
                  <a:pt x="0" y="636781"/>
                </a:cubicBezTo>
                <a:cubicBezTo>
                  <a:pt x="0" y="285097"/>
                  <a:pt x="285097" y="0"/>
                  <a:pt x="636781" y="0"/>
                </a:cubicBezTo>
                <a:close/>
              </a:path>
            </a:pathLst>
          </a:custGeom>
        </p:spPr>
      </p:pic>
      <p:sp>
        <p:nvSpPr>
          <p:cNvPr id="3" name="TextBox 2">
            <a:extLst>
              <a:ext uri="{FF2B5EF4-FFF2-40B4-BE49-F238E27FC236}">
                <a16:creationId xmlns="" xmlns:a16="http://schemas.microsoft.com/office/drawing/2014/main" id="{912D699B-3924-518D-6259-49B5096496FC}"/>
              </a:ext>
            </a:extLst>
          </p:cNvPr>
          <p:cNvSpPr txBox="1"/>
          <p:nvPr/>
        </p:nvSpPr>
        <p:spPr>
          <a:xfrm>
            <a:off x="627016" y="550177"/>
            <a:ext cx="9160580" cy="369332"/>
          </a:xfrm>
          <a:prstGeom prst="rect">
            <a:avLst/>
          </a:prstGeom>
          <a:noFill/>
        </p:spPr>
        <p:txBody>
          <a:bodyPr wrap="square" lIns="0" tIns="0" rIns="0" bIns="0" rtlCol="0">
            <a:spAutoFit/>
          </a:bodyPr>
          <a:lstStyle/>
          <a:p>
            <a:r>
              <a:rPr lang="ru-RU" sz="2400" b="1" dirty="0">
                <a:latin typeface="Arial" panose="020B0604020202020204" pitchFamily="34" charset="0"/>
                <a:cs typeface="Arial" panose="020B0604020202020204" pitchFamily="34" charset="0"/>
              </a:rPr>
              <a:t>СОСТАВ РАБОЧЕЙ ГРУППЫ</a:t>
            </a:r>
            <a:endParaRPr lang="x-none" sz="2400" b="1" dirty="0">
              <a:latin typeface="Arial" panose="020B0604020202020204" pitchFamily="34" charset="0"/>
              <a:cs typeface="Arial" panose="020B0604020202020204" pitchFamily="34" charset="0"/>
            </a:endParaRPr>
          </a:p>
        </p:txBody>
      </p:sp>
      <p:sp>
        <p:nvSpPr>
          <p:cNvPr id="2" name="Скругленный прямоугольник 1">
            <a:extLst>
              <a:ext uri="{FF2B5EF4-FFF2-40B4-BE49-F238E27FC236}">
                <a16:creationId xmlns="" xmlns:a16="http://schemas.microsoft.com/office/drawing/2014/main" id="{CD619759-1B46-A085-9BEA-16699177FCA2}"/>
              </a:ext>
            </a:extLst>
          </p:cNvPr>
          <p:cNvSpPr/>
          <p:nvPr/>
        </p:nvSpPr>
        <p:spPr>
          <a:xfrm>
            <a:off x="627017" y="163628"/>
            <a:ext cx="1516337" cy="273844"/>
          </a:xfrm>
          <a:prstGeom prst="roundRect">
            <a:avLst>
              <a:gd name="adj" fmla="val 50000"/>
            </a:avLst>
          </a:prstGeom>
          <a:solidFill>
            <a:srgbClr val="4756A0"/>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p>
            <a:r>
              <a:rPr lang="ru-RU" sz="800" b="1" dirty="0">
                <a:solidFill>
                  <a:schemeClr val="bg1"/>
                </a:solidFill>
                <a:latin typeface="Arial" panose="020B0604020202020204" pitchFamily="34" charset="0"/>
                <a:cs typeface="Arial" panose="020B0604020202020204" pitchFamily="34" charset="0"/>
              </a:rPr>
              <a:t>состав рабочей группы</a:t>
            </a:r>
          </a:p>
        </p:txBody>
      </p:sp>
      <p:sp>
        <p:nvSpPr>
          <p:cNvPr id="19" name="Номер слайда 50">
            <a:extLst>
              <a:ext uri="{FF2B5EF4-FFF2-40B4-BE49-F238E27FC236}">
                <a16:creationId xmlns="" xmlns:a16="http://schemas.microsoft.com/office/drawing/2014/main" id="{B54F722C-2069-3D02-CFC9-7B8A4D82BD18}"/>
              </a:ext>
            </a:extLst>
          </p:cNvPr>
          <p:cNvSpPr>
            <a:spLocks noGrp="1"/>
          </p:cNvSpPr>
          <p:nvPr>
            <p:ph type="sldNum" sz="quarter" idx="12"/>
          </p:nvPr>
        </p:nvSpPr>
        <p:spPr>
          <a:xfrm>
            <a:off x="9059974" y="6607261"/>
            <a:ext cx="727623" cy="123111"/>
          </a:xfrm>
        </p:spPr>
        <p:txBody>
          <a:bodyPr lIns="0" tIns="0" rIns="0" bIns="0" anchor="b"/>
          <a:lstStyle/>
          <a:p>
            <a:fld id="{F3749720-1430-DF46-8A1E-D768C54B98EF}" type="slidenum">
              <a:rPr lang="x-none" sz="800" smtClean="0">
                <a:solidFill>
                  <a:schemeClr val="tx1"/>
                </a:solidFill>
                <a:latin typeface="Arial" panose="020B0604020202020204" pitchFamily="34" charset="0"/>
                <a:cs typeface="Arial" panose="020B0604020202020204" pitchFamily="34" charset="0"/>
              </a:rPr>
              <a:t>17</a:t>
            </a:fld>
            <a:endParaRPr lang="x-none" sz="800" dirty="0">
              <a:solidFill>
                <a:schemeClr val="tx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 xmlns:a16="http://schemas.microsoft.com/office/drawing/2014/main" id="{A4B40DCB-4C31-03F5-B5B8-282F39AA97FE}"/>
              </a:ext>
            </a:extLst>
          </p:cNvPr>
          <p:cNvSpPr txBox="1"/>
          <p:nvPr/>
        </p:nvSpPr>
        <p:spPr>
          <a:xfrm>
            <a:off x="1613559" y="4194704"/>
            <a:ext cx="2788763" cy="169277"/>
          </a:xfrm>
          <a:prstGeom prst="rect">
            <a:avLst/>
          </a:prstGeom>
          <a:noFill/>
        </p:spPr>
        <p:txBody>
          <a:bodyPr wrap="square" lIns="0" tIns="0" rIns="0" bIns="0" rtlCol="0">
            <a:spAutoFit/>
          </a:bodyPr>
          <a:lstStyle/>
          <a:p>
            <a:pPr algn="ctr"/>
            <a:r>
              <a:rPr lang="ru-RU" sz="1100" b="1" smtClean="0">
                <a:solidFill>
                  <a:srgbClr val="4756A0"/>
                </a:solidFill>
                <a:latin typeface="Arial" panose="020B0604020202020204" pitchFamily="34" charset="0"/>
                <a:cs typeface="Arial" panose="020B0604020202020204" pitchFamily="34" charset="0"/>
              </a:rPr>
              <a:t>Мамаев Багаутдин Гаджимурадович</a:t>
            </a:r>
            <a:endParaRPr lang="x-none" sz="1100" b="1" dirty="0">
              <a:solidFill>
                <a:srgbClr val="4756A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 xmlns:a16="http://schemas.microsoft.com/office/drawing/2014/main" id="{694DB7C7-429D-AAE0-DF5B-BE58CD71E43A}"/>
              </a:ext>
            </a:extLst>
          </p:cNvPr>
          <p:cNvSpPr txBox="1"/>
          <p:nvPr/>
        </p:nvSpPr>
        <p:spPr>
          <a:xfrm>
            <a:off x="1830863" y="4494142"/>
            <a:ext cx="2196000" cy="507831"/>
          </a:xfrm>
          <a:prstGeom prst="rect">
            <a:avLst/>
          </a:prstGeom>
          <a:noFill/>
        </p:spPr>
        <p:txBody>
          <a:bodyPr wrap="square" lIns="0" tIns="0" rIns="0" bIns="0" rtlCol="0">
            <a:spAutoFit/>
          </a:bodyPr>
          <a:lstStyle/>
          <a:p>
            <a:pPr algn="ctr"/>
            <a:r>
              <a:rPr lang="ru-RU" sz="1100" b="1" smtClean="0">
                <a:latin typeface="Arial" panose="020B0604020202020204" pitchFamily="34" charset="0"/>
                <a:cs typeface="Arial" panose="020B0604020202020204" pitchFamily="34" charset="0"/>
              </a:rPr>
              <a:t>Первый заместитель</a:t>
            </a:r>
          </a:p>
          <a:p>
            <a:pPr algn="ctr"/>
            <a:r>
              <a:rPr lang="ru-RU" sz="1100" b="1" smtClean="0">
                <a:latin typeface="Arial" panose="020B0604020202020204" pitchFamily="34" charset="0"/>
                <a:cs typeface="Arial" panose="020B0604020202020204" pitchFamily="34" charset="0"/>
              </a:rPr>
              <a:t>Главы администрации</a:t>
            </a:r>
          </a:p>
          <a:p>
            <a:pPr algn="ctr"/>
            <a:r>
              <a:rPr lang="ru-RU" sz="1100" b="1" smtClean="0">
                <a:latin typeface="Arial" panose="020B0604020202020204" pitchFamily="34" charset="0"/>
                <a:cs typeface="Arial" panose="020B0604020202020204" pitchFamily="34" charset="0"/>
              </a:rPr>
              <a:t>Муниципального района</a:t>
            </a:r>
            <a:endParaRPr lang="x-none" sz="1100"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 xmlns:a16="http://schemas.microsoft.com/office/drawing/2014/main" id="{E1976251-BD4D-13F1-EFD4-B46D4764B256}"/>
              </a:ext>
            </a:extLst>
          </p:cNvPr>
          <p:cNvSpPr txBox="1"/>
          <p:nvPr/>
        </p:nvSpPr>
        <p:spPr>
          <a:xfrm>
            <a:off x="6432877" y="4209838"/>
            <a:ext cx="2196000" cy="169277"/>
          </a:xfrm>
          <a:prstGeom prst="rect">
            <a:avLst/>
          </a:prstGeom>
          <a:noFill/>
        </p:spPr>
        <p:txBody>
          <a:bodyPr wrap="square" lIns="0" tIns="0" rIns="0" bIns="0" rtlCol="0">
            <a:spAutoFit/>
          </a:bodyPr>
          <a:lstStyle/>
          <a:p>
            <a:pPr algn="ctr"/>
            <a:r>
              <a:rPr lang="ru-RU" sz="1100" b="1" dirty="0">
                <a:solidFill>
                  <a:srgbClr val="4756A0"/>
                </a:solidFill>
                <a:latin typeface="Arial" panose="020B0604020202020204" pitchFamily="34" charset="0"/>
                <a:cs typeface="Arial" panose="020B0604020202020204" pitchFamily="34" charset="0"/>
              </a:rPr>
              <a:t>ФИО</a:t>
            </a:r>
            <a:endParaRPr lang="x-none" sz="1100" b="1" dirty="0">
              <a:solidFill>
                <a:srgbClr val="4756A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 xmlns:a16="http://schemas.microsoft.com/office/drawing/2014/main" id="{D0022D57-D8A2-B1D0-233D-597BE273DF86}"/>
              </a:ext>
            </a:extLst>
          </p:cNvPr>
          <p:cNvSpPr txBox="1"/>
          <p:nvPr/>
        </p:nvSpPr>
        <p:spPr>
          <a:xfrm>
            <a:off x="6432877" y="4496473"/>
            <a:ext cx="2196000" cy="553998"/>
          </a:xfrm>
          <a:prstGeom prst="rect">
            <a:avLst/>
          </a:prstGeom>
          <a:noFill/>
        </p:spPr>
        <p:txBody>
          <a:bodyPr wrap="square" lIns="0" tIns="0" rIns="0" bIns="0" rtlCol="0">
            <a:spAutoFit/>
          </a:bodyPr>
          <a:lstStyle/>
          <a:p>
            <a:pPr algn="ctr"/>
            <a:r>
              <a:rPr lang="ru-RU" sz="900" b="1" dirty="0">
                <a:latin typeface="Arial" panose="020B0604020202020204" pitchFamily="34" charset="0"/>
                <a:cs typeface="Arial" panose="020B0604020202020204" pitchFamily="34" charset="0"/>
              </a:rPr>
              <a:t>Начальник отдела </a:t>
            </a:r>
          </a:p>
          <a:p>
            <a:pPr algn="ctr"/>
            <a:r>
              <a:rPr lang="ru-RU" sz="900" b="1" dirty="0">
                <a:latin typeface="Arial" panose="020B0604020202020204" pitchFamily="34" charset="0"/>
                <a:cs typeface="Arial" panose="020B0604020202020204" pitchFamily="34" charset="0"/>
              </a:rPr>
              <a:t>экономики, </a:t>
            </a:r>
          </a:p>
          <a:p>
            <a:pPr algn="ctr"/>
            <a:r>
              <a:rPr lang="ru-RU" sz="900" b="1" dirty="0">
                <a:latin typeface="Arial" panose="020B0604020202020204" pitchFamily="34" charset="0"/>
                <a:cs typeface="Arial" panose="020B0604020202020204" pitchFamily="34" charset="0"/>
              </a:rPr>
              <a:t>предпринимательства </a:t>
            </a:r>
          </a:p>
          <a:p>
            <a:pPr algn="ctr"/>
            <a:r>
              <a:rPr lang="ru-RU" sz="900" b="1" dirty="0">
                <a:latin typeface="Arial" panose="020B0604020202020204" pitchFamily="34" charset="0"/>
                <a:cs typeface="Arial" panose="020B0604020202020204" pitchFamily="34" charset="0"/>
              </a:rPr>
              <a:t>и инвестиционной политики</a:t>
            </a:r>
            <a:endParaRPr lang="x-none" sz="9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36D9CDDB-E9D5-565C-BD28-8C61EB0F6DF3}"/>
              </a:ext>
            </a:extLst>
          </p:cNvPr>
          <p:cNvSpPr txBox="1"/>
          <p:nvPr/>
        </p:nvSpPr>
        <p:spPr>
          <a:xfrm>
            <a:off x="627016" y="6607261"/>
            <a:ext cx="7317882" cy="123111"/>
          </a:xfrm>
          <a:prstGeom prst="rect">
            <a:avLst/>
          </a:prstGeom>
          <a:noFill/>
        </p:spPr>
        <p:txBody>
          <a:bodyPr wrap="square" lIns="0" tIns="0" rIns="0" bIns="0" rtlCol="0">
            <a:spAutoFit/>
          </a:bodyPr>
          <a:lstStyle/>
          <a:p>
            <a:r>
              <a:rPr lang="x-none" sz="800" dirty="0">
                <a:latin typeface="Arial" panose="020B0604020202020204" pitchFamily="34" charset="0"/>
                <a:cs typeface="Arial" panose="020B0604020202020204" pitchFamily="34" charset="0"/>
              </a:rPr>
              <a:t>ИНВЕСТИЦИОННЫЙ ПРОФИЛЬ </a:t>
            </a:r>
            <a:r>
              <a:rPr lang="ru-RU" sz="800" b="1" dirty="0">
                <a:latin typeface="Arial" panose="020B0604020202020204" pitchFamily="34" charset="0"/>
                <a:cs typeface="Arial" panose="020B0604020202020204" pitchFamily="34" charset="0"/>
              </a:rPr>
              <a:t>МО «ХАСАВЮРТОВСКИЙ РАЙОН»</a:t>
            </a:r>
            <a:endParaRPr lang="ru-RU" sz="800" dirty="0">
              <a:latin typeface="Arial" panose="020B0604020202020204" pitchFamily="34" charset="0"/>
              <a:cs typeface="Arial" panose="020B0604020202020204" pitchFamily="34" charset="0"/>
            </a:endParaRPr>
          </a:p>
        </p:txBody>
      </p:sp>
      <p:pic>
        <p:nvPicPr>
          <p:cNvPr id="27" name="Рисунок 2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894" y="1569769"/>
            <a:ext cx="453867" cy="466026"/>
          </a:xfrm>
          <a:prstGeom prst="rect">
            <a:avLst/>
          </a:prstGeom>
          <a:noFill/>
          <a:effectLst>
            <a:outerShdw blurRad="50800" dist="50800" dir="5400000" algn="ctr" rotWithShape="0">
              <a:schemeClr val="bg1"/>
            </a:outerShdw>
          </a:effectLst>
        </p:spPr>
      </p:pic>
    </p:spTree>
    <p:extLst>
      <p:ext uri="{BB962C8B-B14F-4D97-AF65-F5344CB8AC3E}">
        <p14:creationId xmlns:p14="http://schemas.microsoft.com/office/powerpoint/2010/main" val="82503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a:hlinkClick r:id="rId2" action="ppaction://hlinksldjump"/>
            <a:extLst>
              <a:ext uri="{FF2B5EF4-FFF2-40B4-BE49-F238E27FC236}">
                <a16:creationId xmlns="" xmlns:a16="http://schemas.microsoft.com/office/drawing/2014/main" id="{CD619759-1B46-A085-9BEA-16699177FCA2}"/>
              </a:ext>
            </a:extLst>
          </p:cNvPr>
          <p:cNvSpPr/>
          <p:nvPr/>
        </p:nvSpPr>
        <p:spPr>
          <a:xfrm>
            <a:off x="626295" y="1256553"/>
            <a:ext cx="1218137"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p>
            <a:r>
              <a:rPr lang="x-none" sz="800" b="1" dirty="0">
                <a:solidFill>
                  <a:schemeClr val="tx1"/>
                </a:solidFill>
                <a:latin typeface="Arial" panose="020B0604020202020204" pitchFamily="34" charset="0"/>
                <a:cs typeface="Arial" panose="020B0604020202020204" pitchFamily="34" charset="0"/>
              </a:rPr>
              <a:t>преимущества 03</a:t>
            </a:r>
          </a:p>
        </p:txBody>
      </p:sp>
      <p:sp>
        <p:nvSpPr>
          <p:cNvPr id="4" name="Скругленный прямоугольник 3">
            <a:hlinkClick r:id="rId2" action="ppaction://hlinksldjump"/>
            <a:extLst>
              <a:ext uri="{FF2B5EF4-FFF2-40B4-BE49-F238E27FC236}">
                <a16:creationId xmlns="" xmlns:a16="http://schemas.microsoft.com/office/drawing/2014/main" id="{D51024F0-9D24-278C-D9DB-39D994889EE0}"/>
              </a:ext>
            </a:extLst>
          </p:cNvPr>
          <p:cNvSpPr/>
          <p:nvPr/>
        </p:nvSpPr>
        <p:spPr>
          <a:xfrm>
            <a:off x="1955516" y="1256553"/>
            <a:ext cx="1600989" cy="273844"/>
          </a:xfrm>
          <a:prstGeom prst="roundRect">
            <a:avLst>
              <a:gd name="adj" fmla="val 50000"/>
            </a:avLst>
          </a:prstGeom>
          <a:noFill/>
          <a:ln>
            <a:solidFill>
              <a:srgbClr val="4756A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общая харакетристика 04</a:t>
            </a:r>
          </a:p>
        </p:txBody>
      </p:sp>
      <p:sp>
        <p:nvSpPr>
          <p:cNvPr id="5" name="Скругленный прямоугольник 4">
            <a:hlinkClick r:id="rId3" action="ppaction://hlinksldjump"/>
            <a:extLst>
              <a:ext uri="{FF2B5EF4-FFF2-40B4-BE49-F238E27FC236}">
                <a16:creationId xmlns="" xmlns:a16="http://schemas.microsoft.com/office/drawing/2014/main" id="{423D2437-C0F6-9708-77C8-032917A40141}"/>
              </a:ext>
            </a:extLst>
          </p:cNvPr>
          <p:cNvSpPr/>
          <p:nvPr/>
        </p:nvSpPr>
        <p:spPr>
          <a:xfrm>
            <a:off x="3666868" y="1256553"/>
            <a:ext cx="2503559"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социально-экономические показатели 05</a:t>
            </a:r>
          </a:p>
        </p:txBody>
      </p:sp>
      <p:sp>
        <p:nvSpPr>
          <p:cNvPr id="6" name="Скругленный прямоугольник 5">
            <a:hlinkClick r:id="rId4" action="ppaction://hlinksldjump"/>
            <a:extLst>
              <a:ext uri="{FF2B5EF4-FFF2-40B4-BE49-F238E27FC236}">
                <a16:creationId xmlns="" xmlns:a16="http://schemas.microsoft.com/office/drawing/2014/main" id="{21175DD6-94A0-75A6-331B-67372335298F}"/>
              </a:ext>
            </a:extLst>
          </p:cNvPr>
          <p:cNvSpPr/>
          <p:nvPr/>
        </p:nvSpPr>
        <p:spPr>
          <a:xfrm>
            <a:off x="6280790" y="1256553"/>
            <a:ext cx="2077412"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занятость и доходы населения 06</a:t>
            </a:r>
          </a:p>
        </p:txBody>
      </p:sp>
      <p:sp>
        <p:nvSpPr>
          <p:cNvPr id="8" name="Скругленный прямоугольник 7">
            <a:hlinkClick r:id="rId4" action="ppaction://hlinksldjump"/>
            <a:extLst>
              <a:ext uri="{FF2B5EF4-FFF2-40B4-BE49-F238E27FC236}">
                <a16:creationId xmlns="" xmlns:a16="http://schemas.microsoft.com/office/drawing/2014/main" id="{20389F1A-D8FC-11F4-6D65-354585768368}"/>
              </a:ext>
            </a:extLst>
          </p:cNvPr>
          <p:cNvSpPr/>
          <p:nvPr/>
        </p:nvSpPr>
        <p:spPr>
          <a:xfrm>
            <a:off x="8487593" y="1256553"/>
            <a:ext cx="1292402"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ресурсная база 07</a:t>
            </a:r>
          </a:p>
        </p:txBody>
      </p:sp>
      <p:sp>
        <p:nvSpPr>
          <p:cNvPr id="9" name="Скругленный прямоугольник 8">
            <a:hlinkClick r:id="rId5" action="ppaction://hlinksldjump"/>
            <a:extLst>
              <a:ext uri="{FF2B5EF4-FFF2-40B4-BE49-F238E27FC236}">
                <a16:creationId xmlns="" xmlns:a16="http://schemas.microsoft.com/office/drawing/2014/main" id="{0F9D25A8-FC83-176F-1592-722175E65FB5}"/>
              </a:ext>
            </a:extLst>
          </p:cNvPr>
          <p:cNvSpPr/>
          <p:nvPr/>
        </p:nvSpPr>
        <p:spPr>
          <a:xfrm>
            <a:off x="626295" y="1632123"/>
            <a:ext cx="2028480"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социальная инфраструктура 08</a:t>
            </a:r>
          </a:p>
        </p:txBody>
      </p:sp>
      <p:sp>
        <p:nvSpPr>
          <p:cNvPr id="11" name="Скругленный прямоугольник 10">
            <a:hlinkClick r:id="rId6" action="ppaction://hlinksldjump"/>
            <a:extLst>
              <a:ext uri="{FF2B5EF4-FFF2-40B4-BE49-F238E27FC236}">
                <a16:creationId xmlns="" xmlns:a16="http://schemas.microsoft.com/office/drawing/2014/main" id="{DD96DA17-C3E8-B4A8-5FEE-D24D66394911}"/>
              </a:ext>
            </a:extLst>
          </p:cNvPr>
          <p:cNvSpPr/>
          <p:nvPr/>
        </p:nvSpPr>
        <p:spPr>
          <a:xfrm>
            <a:off x="2769373" y="1632123"/>
            <a:ext cx="1336125"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качество жизни 09</a:t>
            </a:r>
          </a:p>
        </p:txBody>
      </p:sp>
      <p:sp>
        <p:nvSpPr>
          <p:cNvPr id="13" name="Скругленный прямоугольник 12">
            <a:hlinkClick r:id="rId7" action="ppaction://hlinksldjump"/>
            <a:extLst>
              <a:ext uri="{FF2B5EF4-FFF2-40B4-BE49-F238E27FC236}">
                <a16:creationId xmlns="" xmlns:a16="http://schemas.microsoft.com/office/drawing/2014/main" id="{4F8B28C6-1651-9980-1E5F-C6B458F2F1A1}"/>
              </a:ext>
            </a:extLst>
          </p:cNvPr>
          <p:cNvSpPr/>
          <p:nvPr/>
        </p:nvSpPr>
        <p:spPr>
          <a:xfrm>
            <a:off x="4219376" y="1632123"/>
            <a:ext cx="2471221"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оценка услуг по жизнеобеспечению 10</a:t>
            </a:r>
          </a:p>
        </p:txBody>
      </p:sp>
      <p:sp>
        <p:nvSpPr>
          <p:cNvPr id="14" name="Скругленный прямоугольник 13">
            <a:hlinkClick r:id="rId8" action="ppaction://hlinksldjump"/>
            <a:extLst>
              <a:ext uri="{FF2B5EF4-FFF2-40B4-BE49-F238E27FC236}">
                <a16:creationId xmlns="" xmlns:a16="http://schemas.microsoft.com/office/drawing/2014/main" id="{D4234885-2CC9-FBA4-82F4-03F3F6FAF1A2}"/>
              </a:ext>
            </a:extLst>
          </p:cNvPr>
          <p:cNvSpPr/>
          <p:nvPr/>
        </p:nvSpPr>
        <p:spPr>
          <a:xfrm>
            <a:off x="6804475" y="1632123"/>
            <a:ext cx="860332"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туризм 11</a:t>
            </a:r>
          </a:p>
        </p:txBody>
      </p:sp>
      <p:sp>
        <p:nvSpPr>
          <p:cNvPr id="17" name="Скругленный прямоугольник 16">
            <a:hlinkClick r:id="" action="ppaction://noaction"/>
            <a:extLst>
              <a:ext uri="{FF2B5EF4-FFF2-40B4-BE49-F238E27FC236}">
                <a16:creationId xmlns="" xmlns:a16="http://schemas.microsoft.com/office/drawing/2014/main" id="{22187652-9E54-DF69-5FDA-30A4E7B8072F}"/>
              </a:ext>
            </a:extLst>
          </p:cNvPr>
          <p:cNvSpPr/>
          <p:nvPr/>
        </p:nvSpPr>
        <p:spPr>
          <a:xfrm>
            <a:off x="7778683" y="1632123"/>
            <a:ext cx="2001312"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позиция предпринимателей 14</a:t>
            </a:r>
          </a:p>
        </p:txBody>
      </p:sp>
      <p:sp>
        <p:nvSpPr>
          <p:cNvPr id="20" name="Скругленный прямоугольник 19">
            <a:hlinkClick r:id="" action="ppaction://noaction"/>
            <a:extLst>
              <a:ext uri="{FF2B5EF4-FFF2-40B4-BE49-F238E27FC236}">
                <a16:creationId xmlns="" xmlns:a16="http://schemas.microsoft.com/office/drawing/2014/main" id="{0DA364A5-0038-B5D5-495C-A86A4DFC2C65}"/>
              </a:ext>
            </a:extLst>
          </p:cNvPr>
          <p:cNvSpPr/>
          <p:nvPr/>
        </p:nvSpPr>
        <p:spPr>
          <a:xfrm>
            <a:off x="626295" y="2010845"/>
            <a:ext cx="2148361"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анализ интервью администрации 15</a:t>
            </a:r>
          </a:p>
        </p:txBody>
      </p:sp>
      <p:sp>
        <p:nvSpPr>
          <p:cNvPr id="21" name="Скругленный прямоугольник 20">
            <a:hlinkClick r:id="rId9" action="ppaction://hlinksldjump"/>
            <a:extLst>
              <a:ext uri="{FF2B5EF4-FFF2-40B4-BE49-F238E27FC236}">
                <a16:creationId xmlns="" xmlns:a16="http://schemas.microsoft.com/office/drawing/2014/main" id="{648F2C18-BA61-DB3F-DB4D-1EA65A153B41}"/>
              </a:ext>
            </a:extLst>
          </p:cNvPr>
          <p:cNvSpPr/>
          <p:nvPr/>
        </p:nvSpPr>
        <p:spPr>
          <a:xfrm>
            <a:off x="2877178" y="2010845"/>
            <a:ext cx="1370981"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chemeClr val="tx1"/>
                </a:solidFill>
                <a:latin typeface="Arial" panose="020B0604020202020204" pitchFamily="34" charset="0"/>
                <a:cs typeface="Arial" panose="020B0604020202020204" pitchFamily="34" charset="0"/>
              </a:rPr>
              <a:t>SWOT</a:t>
            </a:r>
            <a:r>
              <a:rPr lang="ru-RU" sz="800" b="1" dirty="0">
                <a:solidFill>
                  <a:schemeClr val="tx1"/>
                </a:solidFill>
                <a:latin typeface="Arial" panose="020B0604020202020204" pitchFamily="34" charset="0"/>
                <a:cs typeface="Arial" panose="020B0604020202020204" pitchFamily="34" charset="0"/>
              </a:rPr>
              <a:t>-анализ МО 16</a:t>
            </a:r>
            <a:endParaRPr lang="x-none" sz="800" b="1" dirty="0">
              <a:solidFill>
                <a:schemeClr val="tx1"/>
              </a:solidFill>
              <a:latin typeface="Arial" panose="020B0604020202020204" pitchFamily="34" charset="0"/>
              <a:cs typeface="Arial" panose="020B0604020202020204" pitchFamily="34" charset="0"/>
            </a:endParaRPr>
          </a:p>
        </p:txBody>
      </p:sp>
      <p:sp>
        <p:nvSpPr>
          <p:cNvPr id="22" name="Скругленный прямоугольник 21">
            <a:hlinkClick r:id="" action="ppaction://noaction"/>
            <a:extLst>
              <a:ext uri="{FF2B5EF4-FFF2-40B4-BE49-F238E27FC236}">
                <a16:creationId xmlns="" xmlns:a16="http://schemas.microsoft.com/office/drawing/2014/main" id="{63522826-007D-01A3-BD9A-211B308E4E21}"/>
              </a:ext>
            </a:extLst>
          </p:cNvPr>
          <p:cNvSpPr/>
          <p:nvPr/>
        </p:nvSpPr>
        <p:spPr>
          <a:xfrm>
            <a:off x="4347450" y="2010845"/>
            <a:ext cx="1114968"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ru-RU" sz="800" b="1" dirty="0">
                <a:solidFill>
                  <a:schemeClr val="tx1"/>
                </a:solidFill>
                <a:latin typeface="Arial" panose="020B0604020202020204" pitchFamily="34" charset="0"/>
                <a:cs typeface="Arial" panose="020B0604020202020204" pitchFamily="34" charset="0"/>
              </a:rPr>
              <a:t>матрица БКГ 17</a:t>
            </a:r>
            <a:endParaRPr lang="x-none" sz="800" b="1" dirty="0">
              <a:solidFill>
                <a:schemeClr val="tx1"/>
              </a:solidFill>
              <a:latin typeface="Arial" panose="020B0604020202020204" pitchFamily="34" charset="0"/>
              <a:cs typeface="Arial" panose="020B0604020202020204" pitchFamily="34" charset="0"/>
            </a:endParaRPr>
          </a:p>
        </p:txBody>
      </p:sp>
      <p:sp>
        <p:nvSpPr>
          <p:cNvPr id="24" name="Скругленный прямоугольник 23">
            <a:hlinkClick r:id="" action="ppaction://noaction"/>
            <a:extLst>
              <a:ext uri="{FF2B5EF4-FFF2-40B4-BE49-F238E27FC236}">
                <a16:creationId xmlns="" xmlns:a16="http://schemas.microsoft.com/office/drawing/2014/main" id="{D962CB95-2F07-0A93-94AF-805D4F03CC79}"/>
              </a:ext>
            </a:extLst>
          </p:cNvPr>
          <p:cNvSpPr/>
          <p:nvPr/>
        </p:nvSpPr>
        <p:spPr>
          <a:xfrm>
            <a:off x="5561709" y="2010845"/>
            <a:ext cx="2184903"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контент анализ социальных сетей 20</a:t>
            </a:r>
          </a:p>
        </p:txBody>
      </p:sp>
      <p:sp>
        <p:nvSpPr>
          <p:cNvPr id="25" name="Скругленный прямоугольник 24">
            <a:hlinkClick r:id="" action="ppaction://noaction"/>
            <a:extLst>
              <a:ext uri="{FF2B5EF4-FFF2-40B4-BE49-F238E27FC236}">
                <a16:creationId xmlns="" xmlns:a16="http://schemas.microsoft.com/office/drawing/2014/main" id="{E2F83141-206C-9DF3-A2A1-1138F01FB8EF}"/>
              </a:ext>
            </a:extLst>
          </p:cNvPr>
          <p:cNvSpPr/>
          <p:nvPr/>
        </p:nvSpPr>
        <p:spPr>
          <a:xfrm>
            <a:off x="7845903" y="2010845"/>
            <a:ext cx="1934092"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организационные проблемы 21</a:t>
            </a:r>
          </a:p>
        </p:txBody>
      </p:sp>
      <p:sp>
        <p:nvSpPr>
          <p:cNvPr id="26" name="Скругленный прямоугольник 25">
            <a:hlinkClick r:id="rId10" action="ppaction://hlinksldjump"/>
            <a:extLst>
              <a:ext uri="{FF2B5EF4-FFF2-40B4-BE49-F238E27FC236}">
                <a16:creationId xmlns="" xmlns:a16="http://schemas.microsoft.com/office/drawing/2014/main" id="{F896C2D5-EFB8-282D-5DC6-1BA4FA8FA03C}"/>
              </a:ext>
            </a:extLst>
          </p:cNvPr>
          <p:cNvSpPr/>
          <p:nvPr/>
        </p:nvSpPr>
        <p:spPr>
          <a:xfrm>
            <a:off x="626295" y="2372877"/>
            <a:ext cx="2106027"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ТОП-действия администрации 22</a:t>
            </a:r>
          </a:p>
        </p:txBody>
      </p:sp>
      <p:sp>
        <p:nvSpPr>
          <p:cNvPr id="27" name="Скругленный прямоугольник 26">
            <a:hlinkClick r:id="rId11" action="ppaction://hlinksldjump"/>
            <a:extLst>
              <a:ext uri="{FF2B5EF4-FFF2-40B4-BE49-F238E27FC236}">
                <a16:creationId xmlns="" xmlns:a16="http://schemas.microsoft.com/office/drawing/2014/main" id="{C122DA99-B345-D5C4-6A61-4F561B654E46}"/>
              </a:ext>
            </a:extLst>
          </p:cNvPr>
          <p:cNvSpPr/>
          <p:nvPr/>
        </p:nvSpPr>
        <p:spPr>
          <a:xfrm>
            <a:off x="2829221" y="2372877"/>
            <a:ext cx="3289004" cy="273844"/>
          </a:xfrm>
          <a:prstGeom prst="roundRect">
            <a:avLst>
              <a:gd name="adj" fmla="val 50000"/>
            </a:avLst>
          </a:prstGeom>
          <a:noFill/>
          <a:ln>
            <a:solidFill>
              <a:srgbClr val="4756A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механизмы реализации инвестиционного профиля 23</a:t>
            </a:r>
          </a:p>
        </p:txBody>
      </p:sp>
      <p:sp>
        <p:nvSpPr>
          <p:cNvPr id="28" name="Скругленный прямоугольник 27">
            <a:hlinkClick r:id="rId12" action="ppaction://hlinksldjump"/>
            <a:extLst>
              <a:ext uri="{FF2B5EF4-FFF2-40B4-BE49-F238E27FC236}">
                <a16:creationId xmlns="" xmlns:a16="http://schemas.microsoft.com/office/drawing/2014/main" id="{29CB1A23-A8E5-A885-CE49-DE27A6210219}"/>
              </a:ext>
            </a:extLst>
          </p:cNvPr>
          <p:cNvSpPr/>
          <p:nvPr/>
        </p:nvSpPr>
        <p:spPr>
          <a:xfrm>
            <a:off x="6198790" y="2372877"/>
            <a:ext cx="1741690"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основные организации 24</a:t>
            </a:r>
          </a:p>
        </p:txBody>
      </p:sp>
      <p:sp>
        <p:nvSpPr>
          <p:cNvPr id="29" name="Скругленный прямоугольник 28">
            <a:hlinkClick r:id="rId13" action="ppaction://hlinksldjump"/>
            <a:extLst>
              <a:ext uri="{FF2B5EF4-FFF2-40B4-BE49-F238E27FC236}">
                <a16:creationId xmlns="" xmlns:a16="http://schemas.microsoft.com/office/drawing/2014/main" id="{2C2C6496-E405-0572-3A2E-0622CDBB04B7}"/>
              </a:ext>
            </a:extLst>
          </p:cNvPr>
          <p:cNvSpPr/>
          <p:nvPr/>
        </p:nvSpPr>
        <p:spPr>
          <a:xfrm>
            <a:off x="8038305" y="2372877"/>
            <a:ext cx="1741690"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ключевые компетенции 25</a:t>
            </a:r>
          </a:p>
        </p:txBody>
      </p:sp>
      <p:sp>
        <p:nvSpPr>
          <p:cNvPr id="30" name="Скругленный прямоугольник 29">
            <a:hlinkClick r:id="" action="ppaction://noaction"/>
            <a:extLst>
              <a:ext uri="{FF2B5EF4-FFF2-40B4-BE49-F238E27FC236}">
                <a16:creationId xmlns="" xmlns:a16="http://schemas.microsoft.com/office/drawing/2014/main" id="{9E42F679-B67E-2B36-9053-A009E24085BE}"/>
              </a:ext>
            </a:extLst>
          </p:cNvPr>
          <p:cNvSpPr/>
          <p:nvPr/>
        </p:nvSpPr>
        <p:spPr>
          <a:xfrm>
            <a:off x="2552258" y="2748230"/>
            <a:ext cx="2738112"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реализуемые инвестиционные проекты 27</a:t>
            </a:r>
          </a:p>
        </p:txBody>
      </p:sp>
      <p:sp>
        <p:nvSpPr>
          <p:cNvPr id="31" name="Скругленный прямоугольник 30">
            <a:hlinkClick r:id="" action="ppaction://noaction"/>
            <a:extLst>
              <a:ext uri="{FF2B5EF4-FFF2-40B4-BE49-F238E27FC236}">
                <a16:creationId xmlns="" xmlns:a16="http://schemas.microsoft.com/office/drawing/2014/main" id="{9E53BF86-1510-F8F5-9329-DC7C0BBD49F9}"/>
              </a:ext>
            </a:extLst>
          </p:cNvPr>
          <p:cNvSpPr/>
          <p:nvPr/>
        </p:nvSpPr>
        <p:spPr>
          <a:xfrm>
            <a:off x="5374357" y="2747210"/>
            <a:ext cx="1841976"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инвестиционные ниши 28</a:t>
            </a:r>
          </a:p>
        </p:txBody>
      </p:sp>
      <p:sp>
        <p:nvSpPr>
          <p:cNvPr id="32" name="Скругленный прямоугольник 31">
            <a:hlinkClick r:id="" action="ppaction://noaction"/>
            <a:extLst>
              <a:ext uri="{FF2B5EF4-FFF2-40B4-BE49-F238E27FC236}">
                <a16:creationId xmlns="" xmlns:a16="http://schemas.microsoft.com/office/drawing/2014/main" id="{323669C7-2326-A142-CBA6-D9335D6EB948}"/>
              </a:ext>
            </a:extLst>
          </p:cNvPr>
          <p:cNvSpPr/>
          <p:nvPr/>
        </p:nvSpPr>
        <p:spPr>
          <a:xfrm>
            <a:off x="7300321" y="2747191"/>
            <a:ext cx="2479674"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прорывные инвестиционные идеи 30</a:t>
            </a:r>
          </a:p>
        </p:txBody>
      </p:sp>
      <p:sp>
        <p:nvSpPr>
          <p:cNvPr id="33" name="Скругленный прямоугольник 32">
            <a:hlinkClick r:id="rId11" action="ppaction://hlinksldjump"/>
            <a:extLst>
              <a:ext uri="{FF2B5EF4-FFF2-40B4-BE49-F238E27FC236}">
                <a16:creationId xmlns="" xmlns:a16="http://schemas.microsoft.com/office/drawing/2014/main" id="{30167278-D764-DCFC-2F5E-16D4076AD1D6}"/>
              </a:ext>
            </a:extLst>
          </p:cNvPr>
          <p:cNvSpPr/>
          <p:nvPr/>
        </p:nvSpPr>
        <p:spPr>
          <a:xfrm>
            <a:off x="626295" y="3126747"/>
            <a:ext cx="2414306"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свободные инвестиционные площадки 31</a:t>
            </a:r>
          </a:p>
        </p:txBody>
      </p:sp>
      <p:sp>
        <p:nvSpPr>
          <p:cNvPr id="34" name="Скругленный прямоугольник 33">
            <a:hlinkClick r:id="" action="ppaction://noaction"/>
            <a:extLst>
              <a:ext uri="{FF2B5EF4-FFF2-40B4-BE49-F238E27FC236}">
                <a16:creationId xmlns="" xmlns:a16="http://schemas.microsoft.com/office/drawing/2014/main" id="{C5F7063F-CAAD-7F9A-7DB5-AB1DA07FCC1E}"/>
              </a:ext>
            </a:extLst>
          </p:cNvPr>
          <p:cNvSpPr/>
          <p:nvPr/>
        </p:nvSpPr>
        <p:spPr>
          <a:xfrm>
            <a:off x="5105416" y="3124655"/>
            <a:ext cx="1594921"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меры господдержки 33</a:t>
            </a:r>
          </a:p>
        </p:txBody>
      </p:sp>
      <p:sp>
        <p:nvSpPr>
          <p:cNvPr id="35" name="Скругленный прямоугольник 34">
            <a:hlinkClick r:id="" action="ppaction://noaction"/>
            <a:extLst>
              <a:ext uri="{FF2B5EF4-FFF2-40B4-BE49-F238E27FC236}">
                <a16:creationId xmlns="" xmlns:a16="http://schemas.microsoft.com/office/drawing/2014/main" id="{9C10948B-9597-D731-360F-BF2BC1F5DD42}"/>
              </a:ext>
            </a:extLst>
          </p:cNvPr>
          <p:cNvSpPr/>
          <p:nvPr/>
        </p:nvSpPr>
        <p:spPr>
          <a:xfrm>
            <a:off x="6781167" y="3124655"/>
            <a:ext cx="2985649"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предложение по корректировке мер поддержки 35</a:t>
            </a:r>
          </a:p>
        </p:txBody>
      </p:sp>
      <p:sp>
        <p:nvSpPr>
          <p:cNvPr id="36" name="Скругленный прямоугольник 35">
            <a:hlinkClick r:id="" action="ppaction://noaction"/>
            <a:extLst>
              <a:ext uri="{FF2B5EF4-FFF2-40B4-BE49-F238E27FC236}">
                <a16:creationId xmlns="" xmlns:a16="http://schemas.microsoft.com/office/drawing/2014/main" id="{07ED793E-60D3-7110-D466-58E4E8ECE384}"/>
              </a:ext>
            </a:extLst>
          </p:cNvPr>
          <p:cNvSpPr/>
          <p:nvPr/>
        </p:nvSpPr>
        <p:spPr>
          <a:xfrm>
            <a:off x="626294" y="3505987"/>
            <a:ext cx="1615591"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образ будущего МО 36</a:t>
            </a:r>
          </a:p>
        </p:txBody>
      </p:sp>
      <p:sp>
        <p:nvSpPr>
          <p:cNvPr id="37" name="Скругленный прямоугольник 36">
            <a:hlinkClick r:id="rId13" action="ppaction://hlinksldjump"/>
            <a:extLst>
              <a:ext uri="{FF2B5EF4-FFF2-40B4-BE49-F238E27FC236}">
                <a16:creationId xmlns="" xmlns:a16="http://schemas.microsoft.com/office/drawing/2014/main" id="{47CB25E6-C738-DA08-23FB-0FEDD7D0C73A}"/>
              </a:ext>
            </a:extLst>
          </p:cNvPr>
          <p:cNvSpPr/>
          <p:nvPr/>
        </p:nvSpPr>
        <p:spPr>
          <a:xfrm>
            <a:off x="2329840" y="3513357"/>
            <a:ext cx="980605"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контакты 37</a:t>
            </a:r>
          </a:p>
        </p:txBody>
      </p:sp>
      <p:sp>
        <p:nvSpPr>
          <p:cNvPr id="38" name="Скругленный прямоугольник 37">
            <a:hlinkClick r:id="" action="ppaction://noaction"/>
            <a:extLst>
              <a:ext uri="{FF2B5EF4-FFF2-40B4-BE49-F238E27FC236}">
                <a16:creationId xmlns="" xmlns:a16="http://schemas.microsoft.com/office/drawing/2014/main" id="{20F99971-D33B-3B10-6865-F7DD040B7BFD}"/>
              </a:ext>
            </a:extLst>
          </p:cNvPr>
          <p:cNvSpPr/>
          <p:nvPr/>
        </p:nvSpPr>
        <p:spPr>
          <a:xfrm>
            <a:off x="3398400" y="3513357"/>
            <a:ext cx="1151731" cy="273844"/>
          </a:xfrm>
          <a:prstGeom prst="roundRect">
            <a:avLst>
              <a:gd name="adj" fmla="val 50000"/>
            </a:avLst>
          </a:prstGeom>
          <a:noFill/>
          <a:ln>
            <a:solidFill>
              <a:srgbClr val="4756A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приложения 41</a:t>
            </a:r>
          </a:p>
        </p:txBody>
      </p:sp>
      <p:sp>
        <p:nvSpPr>
          <p:cNvPr id="39" name="Скругленный прямоугольник 38">
            <a:hlinkClick r:id="" action="ppaction://noaction"/>
            <a:extLst>
              <a:ext uri="{FF2B5EF4-FFF2-40B4-BE49-F238E27FC236}">
                <a16:creationId xmlns="" xmlns:a16="http://schemas.microsoft.com/office/drawing/2014/main" id="{746F36A0-F46C-5E8C-2C05-CC75481F2D66}"/>
              </a:ext>
            </a:extLst>
          </p:cNvPr>
          <p:cNvSpPr/>
          <p:nvPr/>
        </p:nvSpPr>
        <p:spPr>
          <a:xfrm>
            <a:off x="4638086" y="3509973"/>
            <a:ext cx="1744913"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цель и задачи проекта 42</a:t>
            </a:r>
          </a:p>
        </p:txBody>
      </p:sp>
      <p:sp>
        <p:nvSpPr>
          <p:cNvPr id="40" name="Скругленный прямоугольник 39">
            <a:hlinkClick r:id="" action="ppaction://noaction"/>
            <a:extLst>
              <a:ext uri="{FF2B5EF4-FFF2-40B4-BE49-F238E27FC236}">
                <a16:creationId xmlns="" xmlns:a16="http://schemas.microsoft.com/office/drawing/2014/main" id="{215A5C00-A6ED-D713-CB2D-4E74F2712BBF}"/>
              </a:ext>
            </a:extLst>
          </p:cNvPr>
          <p:cNvSpPr/>
          <p:nvPr/>
        </p:nvSpPr>
        <p:spPr>
          <a:xfrm>
            <a:off x="8499855" y="3509973"/>
            <a:ext cx="1266961"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план работы 47</a:t>
            </a:r>
          </a:p>
        </p:txBody>
      </p:sp>
      <p:sp>
        <p:nvSpPr>
          <p:cNvPr id="41" name="Скругленный прямоугольник 40">
            <a:hlinkClick r:id="" action="ppaction://noaction"/>
            <a:extLst>
              <a:ext uri="{FF2B5EF4-FFF2-40B4-BE49-F238E27FC236}">
                <a16:creationId xmlns="" xmlns:a16="http://schemas.microsoft.com/office/drawing/2014/main" id="{FE88E413-F6A8-3703-A8DA-8A1FC8D94A1C}"/>
              </a:ext>
            </a:extLst>
          </p:cNvPr>
          <p:cNvSpPr/>
          <p:nvPr/>
        </p:nvSpPr>
        <p:spPr>
          <a:xfrm>
            <a:off x="626294" y="3885543"/>
            <a:ext cx="1858693"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состав рабочей группы 48</a:t>
            </a:r>
          </a:p>
        </p:txBody>
      </p:sp>
      <p:sp>
        <p:nvSpPr>
          <p:cNvPr id="42" name="Скругленный прямоугольник 41">
            <a:hlinkClick r:id="" action="ppaction://noaction"/>
            <a:extLst>
              <a:ext uri="{FF2B5EF4-FFF2-40B4-BE49-F238E27FC236}">
                <a16:creationId xmlns="" xmlns:a16="http://schemas.microsoft.com/office/drawing/2014/main" id="{61103EC1-51AE-7FD0-C0E6-35CAAC3A4C4E}"/>
              </a:ext>
            </a:extLst>
          </p:cNvPr>
          <p:cNvSpPr/>
          <p:nvPr/>
        </p:nvSpPr>
        <p:spPr>
          <a:xfrm>
            <a:off x="2584093" y="3885543"/>
            <a:ext cx="2229492"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направления сбора информации 54</a:t>
            </a:r>
          </a:p>
        </p:txBody>
      </p:sp>
      <p:sp>
        <p:nvSpPr>
          <p:cNvPr id="43" name="Скругленный прямоугольник 42">
            <a:hlinkClick r:id="" action="ppaction://noaction"/>
            <a:extLst>
              <a:ext uri="{FF2B5EF4-FFF2-40B4-BE49-F238E27FC236}">
                <a16:creationId xmlns="" xmlns:a16="http://schemas.microsoft.com/office/drawing/2014/main" id="{0593AFA2-BF90-2F96-3CB2-2948DF223DED}"/>
              </a:ext>
            </a:extLst>
          </p:cNvPr>
          <p:cNvSpPr/>
          <p:nvPr/>
        </p:nvSpPr>
        <p:spPr>
          <a:xfrm>
            <a:off x="4912691" y="3885543"/>
            <a:ext cx="2497947"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выборка компаний для онлайн опроса 59</a:t>
            </a:r>
          </a:p>
        </p:txBody>
      </p:sp>
      <p:sp>
        <p:nvSpPr>
          <p:cNvPr id="44" name="Скругленный прямоугольник 43">
            <a:hlinkClick r:id="" action="ppaction://noaction"/>
            <a:extLst>
              <a:ext uri="{FF2B5EF4-FFF2-40B4-BE49-F238E27FC236}">
                <a16:creationId xmlns="" xmlns:a16="http://schemas.microsoft.com/office/drawing/2014/main" id="{D43737C4-CC63-83B0-259F-CAC3A55C4F6E}"/>
              </a:ext>
            </a:extLst>
          </p:cNvPr>
          <p:cNvSpPr/>
          <p:nvPr/>
        </p:nvSpPr>
        <p:spPr>
          <a:xfrm>
            <a:off x="7509745" y="3885543"/>
            <a:ext cx="2257071"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география реализации продукции 60</a:t>
            </a:r>
          </a:p>
        </p:txBody>
      </p:sp>
      <p:sp>
        <p:nvSpPr>
          <p:cNvPr id="45" name="Скругленный прямоугольник 44">
            <a:hlinkClick r:id="" action="ppaction://noaction"/>
            <a:extLst>
              <a:ext uri="{FF2B5EF4-FFF2-40B4-BE49-F238E27FC236}">
                <a16:creationId xmlns="" xmlns:a16="http://schemas.microsoft.com/office/drawing/2014/main" id="{82B46855-0A56-8348-3E00-DFA19F7DCCA5}"/>
              </a:ext>
            </a:extLst>
          </p:cNvPr>
          <p:cNvSpPr/>
          <p:nvPr/>
        </p:nvSpPr>
        <p:spPr>
          <a:xfrm>
            <a:off x="626296" y="4264265"/>
            <a:ext cx="1615590"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анализ опроса бизнеса 61</a:t>
            </a:r>
          </a:p>
        </p:txBody>
      </p:sp>
      <p:sp>
        <p:nvSpPr>
          <p:cNvPr id="51" name="Номер слайда 50">
            <a:extLst>
              <a:ext uri="{FF2B5EF4-FFF2-40B4-BE49-F238E27FC236}">
                <a16:creationId xmlns="" xmlns:a16="http://schemas.microsoft.com/office/drawing/2014/main" id="{44424661-66FD-8F93-DC83-63C5A9828CCF}"/>
              </a:ext>
            </a:extLst>
          </p:cNvPr>
          <p:cNvSpPr>
            <a:spLocks noGrp="1"/>
          </p:cNvSpPr>
          <p:nvPr>
            <p:ph type="sldNum" sz="quarter" idx="12"/>
          </p:nvPr>
        </p:nvSpPr>
        <p:spPr>
          <a:xfrm>
            <a:off x="9059974" y="6607261"/>
            <a:ext cx="727623" cy="123111"/>
          </a:xfrm>
        </p:spPr>
        <p:txBody>
          <a:bodyPr lIns="0" tIns="0" rIns="0" bIns="0" anchor="b"/>
          <a:lstStyle/>
          <a:p>
            <a:fld id="{F3749720-1430-DF46-8A1E-D768C54B98EF}" type="slidenum">
              <a:rPr lang="x-none" sz="800" smtClean="0">
                <a:solidFill>
                  <a:schemeClr val="tx1"/>
                </a:solidFill>
                <a:latin typeface="Arial" panose="020B0604020202020204" pitchFamily="34" charset="0"/>
                <a:cs typeface="Arial" panose="020B0604020202020204" pitchFamily="34" charset="0"/>
              </a:rPr>
              <a:t>2</a:t>
            </a:fld>
            <a:endParaRPr lang="x-none" sz="800" dirty="0">
              <a:solidFill>
                <a:schemeClr val="tx1"/>
              </a:solidFill>
              <a:latin typeface="Arial" panose="020B0604020202020204" pitchFamily="34" charset="0"/>
              <a:cs typeface="Arial" panose="020B0604020202020204" pitchFamily="34" charset="0"/>
            </a:endParaRPr>
          </a:p>
        </p:txBody>
      </p:sp>
      <p:sp>
        <p:nvSpPr>
          <p:cNvPr id="76" name="Скругленный прямоугольник 75">
            <a:hlinkClick r:id="" action="ppaction://noaction"/>
            <a:extLst>
              <a:ext uri="{FF2B5EF4-FFF2-40B4-BE49-F238E27FC236}">
                <a16:creationId xmlns="" xmlns:a16="http://schemas.microsoft.com/office/drawing/2014/main" id="{B22060BD-0659-5DA3-652D-FDD80C7D6AFD}"/>
              </a:ext>
            </a:extLst>
          </p:cNvPr>
          <p:cNvSpPr/>
          <p:nvPr/>
        </p:nvSpPr>
        <p:spPr>
          <a:xfrm>
            <a:off x="6470954" y="3511499"/>
            <a:ext cx="1940945"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методология разработки 43</a:t>
            </a:r>
          </a:p>
        </p:txBody>
      </p:sp>
      <p:sp>
        <p:nvSpPr>
          <p:cNvPr id="7" name="Скругленный прямоугольник 6">
            <a:hlinkClick r:id="" action="ppaction://noaction"/>
            <a:extLst>
              <a:ext uri="{FF2B5EF4-FFF2-40B4-BE49-F238E27FC236}">
                <a16:creationId xmlns="" xmlns:a16="http://schemas.microsoft.com/office/drawing/2014/main" id="{2029B849-BBFE-D583-1092-C2F3C544AF93}"/>
              </a:ext>
            </a:extLst>
          </p:cNvPr>
          <p:cNvSpPr/>
          <p:nvPr/>
        </p:nvSpPr>
        <p:spPr>
          <a:xfrm>
            <a:off x="3121430" y="3124655"/>
            <a:ext cx="1903157"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ru-RU" sz="800" b="1" dirty="0">
                <a:solidFill>
                  <a:schemeClr val="tx1"/>
                </a:solidFill>
                <a:latin typeface="Arial" panose="020B0604020202020204" pitchFamily="34" charset="0"/>
                <a:cs typeface="Arial" panose="020B0604020202020204" pitchFamily="34" charset="0"/>
              </a:rPr>
              <a:t>диагностическая карта МО </a:t>
            </a:r>
            <a:r>
              <a:rPr lang="x-none" sz="800" b="1" dirty="0">
                <a:solidFill>
                  <a:schemeClr val="tx1"/>
                </a:solidFill>
                <a:latin typeface="Arial" panose="020B0604020202020204" pitchFamily="34" charset="0"/>
                <a:cs typeface="Arial" panose="020B0604020202020204" pitchFamily="34" charset="0"/>
              </a:rPr>
              <a:t>32</a:t>
            </a:r>
          </a:p>
        </p:txBody>
      </p:sp>
      <p:sp>
        <p:nvSpPr>
          <p:cNvPr id="15" name="Скругленный прямоугольник 14">
            <a:hlinkClick r:id="" action="ppaction://noaction"/>
            <a:extLst>
              <a:ext uri="{FF2B5EF4-FFF2-40B4-BE49-F238E27FC236}">
                <a16:creationId xmlns="" xmlns:a16="http://schemas.microsoft.com/office/drawing/2014/main" id="{795F0490-A705-4B6C-7CFA-B866052CC901}"/>
              </a:ext>
            </a:extLst>
          </p:cNvPr>
          <p:cNvSpPr/>
          <p:nvPr/>
        </p:nvSpPr>
        <p:spPr>
          <a:xfrm>
            <a:off x="626295" y="2747191"/>
            <a:ext cx="1841976" cy="273844"/>
          </a:xfrm>
          <a:prstGeom prst="roundRect">
            <a:avLst>
              <a:gd name="adj" fmla="val 50000"/>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800" b="1" dirty="0">
                <a:solidFill>
                  <a:schemeClr val="tx1"/>
                </a:solidFill>
                <a:latin typeface="Arial" panose="020B0604020202020204" pitchFamily="34" charset="0"/>
                <a:cs typeface="Arial" panose="020B0604020202020204" pitchFamily="34" charset="0"/>
              </a:rPr>
              <a:t>специализация округа 26</a:t>
            </a:r>
          </a:p>
        </p:txBody>
      </p:sp>
      <p:sp>
        <p:nvSpPr>
          <p:cNvPr id="46" name="TextBox 45">
            <a:extLst>
              <a:ext uri="{FF2B5EF4-FFF2-40B4-BE49-F238E27FC236}">
                <a16:creationId xmlns="" xmlns:a16="http://schemas.microsoft.com/office/drawing/2014/main" id="{5CED2FFE-BE20-C9FC-C4FE-C7A93E57A3E0}"/>
              </a:ext>
            </a:extLst>
          </p:cNvPr>
          <p:cNvSpPr txBox="1"/>
          <p:nvPr/>
        </p:nvSpPr>
        <p:spPr>
          <a:xfrm>
            <a:off x="627016" y="6607261"/>
            <a:ext cx="7317882" cy="123111"/>
          </a:xfrm>
          <a:prstGeom prst="rect">
            <a:avLst/>
          </a:prstGeom>
          <a:noFill/>
        </p:spPr>
        <p:txBody>
          <a:bodyPr wrap="square" lIns="0" tIns="0" rIns="0" bIns="0" rtlCol="0">
            <a:spAutoFit/>
          </a:bodyPr>
          <a:lstStyle/>
          <a:p>
            <a:r>
              <a:rPr lang="en-US" sz="800" dirty="0">
                <a:latin typeface="Arial" panose="020B0604020202020204" pitchFamily="34" charset="0"/>
                <a:cs typeface="Arial" panose="020B0604020202020204" pitchFamily="34" charset="0"/>
              </a:rPr>
              <a:t>@ </a:t>
            </a:r>
            <a:r>
              <a:rPr lang="ru-RU" sz="800" dirty="0">
                <a:latin typeface="Arial" panose="020B0604020202020204" pitchFamily="34" charset="0"/>
                <a:cs typeface="Arial" panose="020B0604020202020204" pitchFamily="34" charset="0"/>
              </a:rPr>
              <a:t>МАТЕРИАЛ ПОДГОТОВЛЕН МО «ХАСАВЮРТОВСКИЙ РАЙОН» (УПРАВЛЕНИЕ ЭКОНОМИКИ)</a:t>
            </a:r>
          </a:p>
        </p:txBody>
      </p:sp>
      <p:sp>
        <p:nvSpPr>
          <p:cNvPr id="47" name="TextBox 46">
            <a:extLst>
              <a:ext uri="{FF2B5EF4-FFF2-40B4-BE49-F238E27FC236}">
                <a16:creationId xmlns="" xmlns:a16="http://schemas.microsoft.com/office/drawing/2014/main" id="{B946CC3B-E7A5-5DAB-47AC-C99330C4DCF6}"/>
              </a:ext>
            </a:extLst>
          </p:cNvPr>
          <p:cNvSpPr txBox="1"/>
          <p:nvPr/>
        </p:nvSpPr>
        <p:spPr>
          <a:xfrm>
            <a:off x="627016" y="4880597"/>
            <a:ext cx="7317882" cy="738664"/>
          </a:xfrm>
          <a:prstGeom prst="rect">
            <a:avLst/>
          </a:prstGeom>
          <a:noFill/>
        </p:spPr>
        <p:txBody>
          <a:bodyPr wrap="square" lIns="0" tIns="0" rIns="0" bIns="0" rtlCol="0">
            <a:spAutoFit/>
          </a:bodyPr>
          <a:lstStyle/>
          <a:p>
            <a:r>
              <a:rPr lang="x-none" sz="2400" dirty="0">
                <a:latin typeface="Arial" panose="020B0604020202020204" pitchFamily="34" charset="0"/>
                <a:cs typeface="Arial" panose="020B0604020202020204" pitchFamily="34" charset="0"/>
              </a:rPr>
              <a:t>ИНВЕСТИЦИОННЫЙ ПРОФИЛЬ </a:t>
            </a:r>
            <a:endParaRPr lang="ru-RU" sz="2400" dirty="0" smtClean="0">
              <a:latin typeface="Arial" panose="020B0604020202020204" pitchFamily="34" charset="0"/>
              <a:cs typeface="Arial" panose="020B0604020202020204" pitchFamily="34" charset="0"/>
            </a:endParaRPr>
          </a:p>
          <a:p>
            <a:r>
              <a:rPr lang="ru-RU" sz="2400" b="1" dirty="0" smtClean="0">
                <a:latin typeface="Arial" panose="020B0604020202020204" pitchFamily="34" charset="0"/>
                <a:cs typeface="Arial" panose="020B0604020202020204" pitchFamily="34" charset="0"/>
              </a:rPr>
              <a:t>МО </a:t>
            </a:r>
            <a:r>
              <a:rPr lang="ru-RU" sz="2400" b="1" dirty="0">
                <a:latin typeface="Arial" panose="020B0604020202020204" pitchFamily="34" charset="0"/>
                <a:cs typeface="Arial" panose="020B0604020202020204" pitchFamily="34" charset="0"/>
              </a:rPr>
              <a:t>«Хасавюртовский район</a:t>
            </a:r>
            <a:r>
              <a:rPr lang="ru-RU" sz="2400" b="1" dirty="0" smtClean="0">
                <a:latin typeface="Arial" panose="020B0604020202020204" pitchFamily="34" charset="0"/>
                <a:cs typeface="Arial" panose="020B0604020202020204" pitchFamily="34" charset="0"/>
              </a:rPr>
              <a:t>»</a:t>
            </a:r>
            <a:endParaRPr lang="x-none" sz="2400" b="1" dirty="0">
              <a:latin typeface="Arial" panose="020B0604020202020204" pitchFamily="34" charset="0"/>
              <a:cs typeface="Arial" panose="020B0604020202020204" pitchFamily="34" charset="0"/>
            </a:endParaRPr>
          </a:p>
        </p:txBody>
      </p:sp>
      <p:sp>
        <p:nvSpPr>
          <p:cNvPr id="3" name="Скругленный прямоугольник 2">
            <a:extLst>
              <a:ext uri="{FF2B5EF4-FFF2-40B4-BE49-F238E27FC236}">
                <a16:creationId xmlns="" xmlns:a16="http://schemas.microsoft.com/office/drawing/2014/main" id="{82AD1CC4-F5F3-D50B-AD27-5325F86B9A2D}"/>
              </a:ext>
            </a:extLst>
          </p:cNvPr>
          <p:cNvSpPr/>
          <p:nvPr/>
        </p:nvSpPr>
        <p:spPr>
          <a:xfrm>
            <a:off x="7613351" y="158307"/>
            <a:ext cx="2153465" cy="727622"/>
          </a:xfrm>
          <a:prstGeom prst="roundRect">
            <a:avLst>
              <a:gd name="adj" fmla="val 27462"/>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720000" rtlCol="0" anchor="ctr"/>
          <a:lstStyle/>
          <a:p>
            <a:pPr lvl="0">
              <a:defRPr/>
            </a:pPr>
            <a:r>
              <a:rPr lang="ru-RU" sz="800" b="1" dirty="0">
                <a:solidFill>
                  <a:prstClr val="black"/>
                </a:solidFill>
                <a:latin typeface="Arial" panose="020B0604020202020204" pitchFamily="34" charset="0"/>
                <a:cs typeface="Arial" panose="020B0604020202020204" pitchFamily="34" charset="0"/>
              </a:rPr>
              <a:t>Республика Дагестан</a:t>
            </a:r>
            <a:endParaRPr lang="x-none" sz="800" b="1" dirty="0">
              <a:solidFill>
                <a:prstClr val="black"/>
              </a:solidFill>
              <a:latin typeface="Arial" panose="020B0604020202020204" pitchFamily="34" charset="0"/>
              <a:cs typeface="Arial" panose="020B0604020202020204" pitchFamily="34" charset="0"/>
            </a:endParaRPr>
          </a:p>
        </p:txBody>
      </p:sp>
      <p:sp>
        <p:nvSpPr>
          <p:cNvPr id="10" name="Скругленный прямоугольник 9">
            <a:extLst>
              <a:ext uri="{FF2B5EF4-FFF2-40B4-BE49-F238E27FC236}">
                <a16:creationId xmlns="" xmlns:a16="http://schemas.microsoft.com/office/drawing/2014/main" id="{7FD2F0FA-09C3-9ABB-A3C2-00048CBF7399}"/>
              </a:ext>
            </a:extLst>
          </p:cNvPr>
          <p:cNvSpPr/>
          <p:nvPr/>
        </p:nvSpPr>
        <p:spPr>
          <a:xfrm>
            <a:off x="9039194" y="158307"/>
            <a:ext cx="727622" cy="727622"/>
          </a:xfrm>
          <a:prstGeom prst="roundRect">
            <a:avLst>
              <a:gd name="adj" fmla="val 28568"/>
            </a:avLst>
          </a:prstGeom>
          <a:solidFill>
            <a:srgbClr val="FEFEFE"/>
          </a:solidFill>
          <a:ln>
            <a:noFill/>
          </a:ln>
          <a:effectLst>
            <a:outerShdw blurRad="106087" sx="89633" sy="89633" algn="ctr" rotWithShape="0">
              <a:prstClr val="black">
                <a:alpha val="9229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48" name="Рисунок 47"/>
          <p:cNvPicPr>
            <a:picLocks noChangeAspect="1"/>
          </p:cNvPicPr>
          <p:nvPr/>
        </p:nvPicPr>
        <p:blipFill rotWithShape="1">
          <a:blip r:embed="rId14">
            <a:extLst>
              <a:ext uri="{28A0092B-C50C-407E-A947-70E740481C1C}">
                <a14:useLocalDpi xmlns:a14="http://schemas.microsoft.com/office/drawing/2010/main" val="0"/>
              </a:ext>
            </a:extLst>
          </a:blip>
          <a:srcRect t="1" r="2584" b="-264"/>
          <a:stretch/>
        </p:blipFill>
        <p:spPr>
          <a:xfrm>
            <a:off x="9136771" y="216916"/>
            <a:ext cx="550181" cy="669013"/>
          </a:xfrm>
          <a:prstGeom prst="rect">
            <a:avLst/>
          </a:prstGeom>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2612003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Скругленный прямоугольник 81">
            <a:extLst>
              <a:ext uri="{FF2B5EF4-FFF2-40B4-BE49-F238E27FC236}">
                <a16:creationId xmlns="" xmlns:a16="http://schemas.microsoft.com/office/drawing/2014/main" id="{1FEA1B35-77E4-A172-D1A3-AE89EA44D200}"/>
              </a:ext>
            </a:extLst>
          </p:cNvPr>
          <p:cNvSpPr/>
          <p:nvPr/>
        </p:nvSpPr>
        <p:spPr>
          <a:xfrm>
            <a:off x="5759567" y="940791"/>
            <a:ext cx="3991893" cy="4906277"/>
          </a:xfrm>
          <a:prstGeom prst="roundRect">
            <a:avLst>
              <a:gd name="adj" fmla="val 7045"/>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5" name="Рисунок 64" descr="Маркер со сплошной заливкой">
            <a:extLst>
              <a:ext uri="{FF2B5EF4-FFF2-40B4-BE49-F238E27FC236}">
                <a16:creationId xmlns="" xmlns:a16="http://schemas.microsoft.com/office/drawing/2014/main" id="{6CEF467B-AB9D-CC15-203A-85FE1989AFB0}"/>
              </a:ext>
            </a:extLst>
          </p:cNvPr>
          <p:cNvPicPr>
            <a:picLocks noChangeAspect="1"/>
          </p:cNvPicPr>
          <p:nvPr/>
        </p:nvPicPr>
        <p:blipFill>
          <a:blip r:embed="rId2">
            <a:extLst>
              <a:ext uri="{96DAC541-7B7A-43D3-8B79-37D633B846F1}">
                <asvg:svgBlip xmlns="" xmlns:asvg="http://schemas.microsoft.com/office/drawing/2016/SVG/main" r:embed="rId6"/>
              </a:ext>
            </a:extLst>
          </a:blip>
          <a:stretch>
            <a:fillRect/>
          </a:stretch>
        </p:blipFill>
        <p:spPr>
          <a:xfrm>
            <a:off x="5145523" y="1496129"/>
            <a:ext cx="360000" cy="360000"/>
          </a:xfrm>
          <a:prstGeom prst="rect">
            <a:avLst/>
          </a:prstGeom>
        </p:spPr>
      </p:pic>
      <p:sp>
        <p:nvSpPr>
          <p:cNvPr id="2" name="Скругленный прямоугольник 1">
            <a:extLst>
              <a:ext uri="{FF2B5EF4-FFF2-40B4-BE49-F238E27FC236}">
                <a16:creationId xmlns="" xmlns:a16="http://schemas.microsoft.com/office/drawing/2014/main" id="{CD619759-1B46-A085-9BEA-16699177FCA2}"/>
              </a:ext>
            </a:extLst>
          </p:cNvPr>
          <p:cNvSpPr/>
          <p:nvPr/>
        </p:nvSpPr>
        <p:spPr>
          <a:xfrm>
            <a:off x="627017" y="163628"/>
            <a:ext cx="1432688" cy="273844"/>
          </a:xfrm>
          <a:prstGeom prst="roundRect">
            <a:avLst>
              <a:gd name="adj" fmla="val 50000"/>
            </a:avLst>
          </a:prstGeom>
          <a:solidFill>
            <a:srgbClr val="4756A0"/>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p>
            <a:r>
              <a:rPr lang="ru-RU" sz="800" b="1" dirty="0">
                <a:solidFill>
                  <a:schemeClr val="bg1"/>
                </a:solidFill>
                <a:latin typeface="Arial" panose="020B0604020202020204" pitchFamily="34" charset="0"/>
                <a:cs typeface="Arial" panose="020B0604020202020204" pitchFamily="34" charset="0"/>
              </a:rPr>
              <a:t>общая характеристика</a:t>
            </a:r>
            <a:endParaRPr lang="x-none" sz="800" b="1" dirty="0">
              <a:solidFill>
                <a:schemeClr val="bg1"/>
              </a:solidFill>
              <a:latin typeface="Arial" panose="020B0604020202020204" pitchFamily="34" charset="0"/>
              <a:cs typeface="Arial" panose="020B0604020202020204" pitchFamily="34" charset="0"/>
            </a:endParaRPr>
          </a:p>
        </p:txBody>
      </p:sp>
      <p:sp>
        <p:nvSpPr>
          <p:cNvPr id="51" name="Номер слайда 50">
            <a:extLst>
              <a:ext uri="{FF2B5EF4-FFF2-40B4-BE49-F238E27FC236}">
                <a16:creationId xmlns="" xmlns:a16="http://schemas.microsoft.com/office/drawing/2014/main" id="{44424661-66FD-8F93-DC83-63C5A9828CCF}"/>
              </a:ext>
            </a:extLst>
          </p:cNvPr>
          <p:cNvSpPr>
            <a:spLocks noGrp="1"/>
          </p:cNvSpPr>
          <p:nvPr>
            <p:ph type="sldNum" sz="quarter" idx="12"/>
          </p:nvPr>
        </p:nvSpPr>
        <p:spPr>
          <a:xfrm>
            <a:off x="9059974" y="6607261"/>
            <a:ext cx="727623" cy="123111"/>
          </a:xfrm>
        </p:spPr>
        <p:txBody>
          <a:bodyPr lIns="0" tIns="0" rIns="0" bIns="0" anchor="b"/>
          <a:lstStyle/>
          <a:p>
            <a:fld id="{F3749720-1430-DF46-8A1E-D768C54B98EF}" type="slidenum">
              <a:rPr lang="x-none" sz="800" smtClean="0">
                <a:solidFill>
                  <a:schemeClr val="tx1"/>
                </a:solidFill>
                <a:latin typeface="Arial" panose="020B0604020202020204" pitchFamily="34" charset="0"/>
                <a:cs typeface="Arial" panose="020B0604020202020204" pitchFamily="34" charset="0"/>
              </a:rPr>
              <a:t>3</a:t>
            </a:fld>
            <a:endParaRPr lang="x-none" sz="800" dirty="0">
              <a:solidFill>
                <a:schemeClr val="tx1"/>
              </a:solidFill>
              <a:latin typeface="Arial" panose="020B0604020202020204" pitchFamily="34" charset="0"/>
              <a:cs typeface="Arial" panose="020B0604020202020204" pitchFamily="34" charset="0"/>
            </a:endParaRPr>
          </a:p>
        </p:txBody>
      </p:sp>
      <p:sp>
        <p:nvSpPr>
          <p:cNvPr id="6" name="Скругленный прямоугольник 5">
            <a:extLst>
              <a:ext uri="{FF2B5EF4-FFF2-40B4-BE49-F238E27FC236}">
                <a16:creationId xmlns="" xmlns:a16="http://schemas.microsoft.com/office/drawing/2014/main" id="{9B83FABD-A56B-D9B1-C69E-50C46E0F43F7}"/>
              </a:ext>
            </a:extLst>
          </p:cNvPr>
          <p:cNvSpPr/>
          <p:nvPr/>
        </p:nvSpPr>
        <p:spPr>
          <a:xfrm>
            <a:off x="627016" y="1401547"/>
            <a:ext cx="2437906" cy="945414"/>
          </a:xfrm>
          <a:prstGeom prst="roundRect">
            <a:avLst>
              <a:gd name="adj" fmla="val 24466"/>
            </a:avLst>
          </a:prstGeom>
          <a:noFill/>
          <a:ln>
            <a:solidFill>
              <a:srgbClr val="4756A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Скругленный прямоугольник 14">
            <a:extLst>
              <a:ext uri="{FF2B5EF4-FFF2-40B4-BE49-F238E27FC236}">
                <a16:creationId xmlns="" xmlns:a16="http://schemas.microsoft.com/office/drawing/2014/main" id="{3FE3C0CF-5D95-1AEE-3887-AD805852FE1B}"/>
              </a:ext>
            </a:extLst>
          </p:cNvPr>
          <p:cNvSpPr/>
          <p:nvPr/>
        </p:nvSpPr>
        <p:spPr>
          <a:xfrm>
            <a:off x="627016" y="2448516"/>
            <a:ext cx="2440243" cy="945414"/>
          </a:xfrm>
          <a:prstGeom prst="roundRect">
            <a:avLst>
              <a:gd name="adj" fmla="val 24466"/>
            </a:avLst>
          </a:prstGeom>
          <a:noFill/>
          <a:ln>
            <a:solidFill>
              <a:srgbClr val="4756A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Скругленный прямоугольник 16">
            <a:extLst>
              <a:ext uri="{FF2B5EF4-FFF2-40B4-BE49-F238E27FC236}">
                <a16:creationId xmlns="" xmlns:a16="http://schemas.microsoft.com/office/drawing/2014/main" id="{0F987C6D-C32D-6FF9-471D-63FF34B39D49}"/>
              </a:ext>
            </a:extLst>
          </p:cNvPr>
          <p:cNvSpPr/>
          <p:nvPr/>
        </p:nvSpPr>
        <p:spPr>
          <a:xfrm>
            <a:off x="3158350" y="1395971"/>
            <a:ext cx="2468848" cy="945414"/>
          </a:xfrm>
          <a:prstGeom prst="roundRect">
            <a:avLst>
              <a:gd name="adj" fmla="val 25094"/>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TextBox 20">
            <a:extLst>
              <a:ext uri="{FF2B5EF4-FFF2-40B4-BE49-F238E27FC236}">
                <a16:creationId xmlns="" xmlns:a16="http://schemas.microsoft.com/office/drawing/2014/main" id="{99B0BA65-2835-9851-C50D-F3202D10DA63}"/>
              </a:ext>
            </a:extLst>
          </p:cNvPr>
          <p:cNvSpPr txBox="1"/>
          <p:nvPr/>
        </p:nvSpPr>
        <p:spPr>
          <a:xfrm>
            <a:off x="627016" y="3620770"/>
            <a:ext cx="4460241" cy="215444"/>
          </a:xfrm>
          <a:prstGeom prst="rect">
            <a:avLst/>
          </a:prstGeom>
          <a:noFill/>
        </p:spPr>
        <p:txBody>
          <a:bodyPr wrap="square" lIns="0" tIns="0" rIns="0" bIns="0" rtlCol="0">
            <a:spAutoFit/>
          </a:bodyPr>
          <a:lstStyle/>
          <a:p>
            <a:r>
              <a:rPr lang="ru-RU" sz="1400" b="1" dirty="0">
                <a:latin typeface="Arial" panose="020B0604020202020204" pitchFamily="34" charset="0"/>
                <a:cs typeface="Arial" panose="020B0604020202020204" pitchFamily="34" charset="0"/>
              </a:rPr>
              <a:t>транспортная доступность округа</a:t>
            </a:r>
            <a:endParaRPr lang="x-none" sz="1400" dirty="0">
              <a:latin typeface="Arial" panose="020B0604020202020204" pitchFamily="34" charset="0"/>
              <a:cs typeface="Arial" panose="020B0604020202020204" pitchFamily="34" charset="0"/>
            </a:endParaRPr>
          </a:p>
        </p:txBody>
      </p:sp>
      <p:sp>
        <p:nvSpPr>
          <p:cNvPr id="22" name="Скругленный прямоугольник 21">
            <a:extLst>
              <a:ext uri="{FF2B5EF4-FFF2-40B4-BE49-F238E27FC236}">
                <a16:creationId xmlns="" xmlns:a16="http://schemas.microsoft.com/office/drawing/2014/main" id="{33E0C760-153D-86CB-4F6E-EB7A99B9E374}"/>
              </a:ext>
            </a:extLst>
          </p:cNvPr>
          <p:cNvSpPr/>
          <p:nvPr/>
        </p:nvSpPr>
        <p:spPr>
          <a:xfrm>
            <a:off x="627015" y="3920208"/>
            <a:ext cx="1602001" cy="945414"/>
          </a:xfrm>
          <a:prstGeom prst="roundRect">
            <a:avLst>
              <a:gd name="adj" fmla="val 24466"/>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8" name="Скругленный прямоугольник 27">
            <a:extLst>
              <a:ext uri="{FF2B5EF4-FFF2-40B4-BE49-F238E27FC236}">
                <a16:creationId xmlns="" xmlns:a16="http://schemas.microsoft.com/office/drawing/2014/main" id="{BEEEA246-FEC8-C8E1-F3BB-60B3DF0DB72E}"/>
              </a:ext>
            </a:extLst>
          </p:cNvPr>
          <p:cNvSpPr/>
          <p:nvPr/>
        </p:nvSpPr>
        <p:spPr>
          <a:xfrm>
            <a:off x="2378677" y="3866347"/>
            <a:ext cx="1602000" cy="945414"/>
          </a:xfrm>
          <a:prstGeom prst="roundRect">
            <a:avLst>
              <a:gd name="adj" fmla="val 24466"/>
            </a:avLst>
          </a:prstGeom>
          <a:solidFill>
            <a:srgbClr val="F1F1F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9" name="TextBox 28">
            <a:extLst>
              <a:ext uri="{FF2B5EF4-FFF2-40B4-BE49-F238E27FC236}">
                <a16:creationId xmlns="" xmlns:a16="http://schemas.microsoft.com/office/drawing/2014/main" id="{7C70D425-0601-D87C-F822-B98F9FAA1682}"/>
              </a:ext>
            </a:extLst>
          </p:cNvPr>
          <p:cNvSpPr txBox="1"/>
          <p:nvPr/>
        </p:nvSpPr>
        <p:spPr>
          <a:xfrm>
            <a:off x="826896" y="1550876"/>
            <a:ext cx="549647" cy="246221"/>
          </a:xfrm>
          <a:prstGeom prst="rect">
            <a:avLst/>
          </a:prstGeom>
          <a:noFill/>
        </p:spPr>
        <p:txBody>
          <a:bodyPr wrap="square" lIns="0" tIns="0" rIns="0" bIns="0" rtlCol="0">
            <a:spAutoFit/>
          </a:bodyPr>
          <a:lstStyle/>
          <a:p>
            <a:r>
              <a:rPr lang="ru-RU" sz="1600" b="1" smtClean="0">
                <a:solidFill>
                  <a:srgbClr val="4756A0"/>
                </a:solidFill>
                <a:latin typeface="Arial" panose="020B0604020202020204" pitchFamily="34" charset="0"/>
                <a:cs typeface="Arial" panose="020B0604020202020204" pitchFamily="34" charset="0"/>
              </a:rPr>
              <a:t>176,3 </a:t>
            </a:r>
            <a:endParaRPr lang="ru-RU" sz="1600" b="1" dirty="0">
              <a:solidFill>
                <a:srgbClr val="4756A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 xmlns:a16="http://schemas.microsoft.com/office/drawing/2014/main" id="{2EC1A494-C31C-4490-24D4-612143D1D8DD}"/>
              </a:ext>
            </a:extLst>
          </p:cNvPr>
          <p:cNvSpPr txBox="1"/>
          <p:nvPr/>
        </p:nvSpPr>
        <p:spPr>
          <a:xfrm>
            <a:off x="1381892" y="1609566"/>
            <a:ext cx="677813" cy="169277"/>
          </a:xfrm>
          <a:prstGeom prst="rect">
            <a:avLst/>
          </a:prstGeom>
          <a:noFill/>
        </p:spPr>
        <p:txBody>
          <a:bodyPr wrap="square" lIns="0" tIns="0" rIns="0" bIns="0" rtlCol="0">
            <a:spAutoFit/>
          </a:bodyPr>
          <a:lstStyle/>
          <a:p>
            <a:r>
              <a:rPr lang="ru-RU" sz="1100" b="1" dirty="0">
                <a:solidFill>
                  <a:srgbClr val="4756A0"/>
                </a:solidFill>
                <a:latin typeface="Arial" panose="020B0604020202020204" pitchFamily="34" charset="0"/>
                <a:cs typeface="Arial" panose="020B0604020202020204" pitchFamily="34" charset="0"/>
              </a:rPr>
              <a:t>тыс. чел</a:t>
            </a:r>
          </a:p>
        </p:txBody>
      </p:sp>
      <p:sp>
        <p:nvSpPr>
          <p:cNvPr id="32" name="TextBox 31">
            <a:extLst>
              <a:ext uri="{FF2B5EF4-FFF2-40B4-BE49-F238E27FC236}">
                <a16:creationId xmlns="" xmlns:a16="http://schemas.microsoft.com/office/drawing/2014/main" id="{74E6BDDD-6D8F-8017-99BE-9D45AAA1328E}"/>
              </a:ext>
            </a:extLst>
          </p:cNvPr>
          <p:cNvSpPr txBox="1"/>
          <p:nvPr/>
        </p:nvSpPr>
        <p:spPr>
          <a:xfrm>
            <a:off x="826896" y="1864280"/>
            <a:ext cx="1524379" cy="338554"/>
          </a:xfrm>
          <a:prstGeom prst="rect">
            <a:avLst/>
          </a:prstGeom>
          <a:noFill/>
        </p:spPr>
        <p:txBody>
          <a:bodyPr wrap="square" lIns="0" tIns="0" rIns="0" bIns="0" rtlCol="0">
            <a:spAutoFit/>
          </a:bodyPr>
          <a:lstStyle/>
          <a:p>
            <a:r>
              <a:rPr lang="ru-RU" sz="1100" dirty="0">
                <a:solidFill>
                  <a:srgbClr val="4756A0"/>
                </a:solidFill>
                <a:latin typeface="Arial" panose="020B0604020202020204" pitchFamily="34" charset="0"/>
                <a:cs typeface="Arial" panose="020B0604020202020204" pitchFamily="34" charset="0"/>
              </a:rPr>
              <a:t>численность населения МО, </a:t>
            </a:r>
            <a:r>
              <a:rPr lang="ru-RU" sz="1100" dirty="0" smtClean="0">
                <a:solidFill>
                  <a:srgbClr val="4756A0"/>
                </a:solidFill>
                <a:latin typeface="Arial" panose="020B0604020202020204" pitchFamily="34" charset="0"/>
                <a:cs typeface="Arial" panose="020B0604020202020204" pitchFamily="34" charset="0"/>
              </a:rPr>
              <a:t>2022 </a:t>
            </a:r>
            <a:r>
              <a:rPr lang="ru-RU" sz="1100" dirty="0">
                <a:solidFill>
                  <a:srgbClr val="4756A0"/>
                </a:solidFill>
                <a:latin typeface="Arial" panose="020B0604020202020204" pitchFamily="34" charset="0"/>
                <a:cs typeface="Arial" panose="020B0604020202020204" pitchFamily="34" charset="0"/>
              </a:rPr>
              <a:t>г. </a:t>
            </a:r>
          </a:p>
        </p:txBody>
      </p:sp>
      <p:pic>
        <p:nvPicPr>
          <p:cNvPr id="34" name="Рисунок 33" descr="Пользователь со сплошной заливкой">
            <a:extLst>
              <a:ext uri="{FF2B5EF4-FFF2-40B4-BE49-F238E27FC236}">
                <a16:creationId xmlns="" xmlns:a16="http://schemas.microsoft.com/office/drawing/2014/main" id="{C86C1983-C8BD-89C3-7A05-138B029CFA75}"/>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2581101" y="1496129"/>
            <a:ext cx="360000" cy="360000"/>
          </a:xfrm>
          <a:prstGeom prst="rect">
            <a:avLst/>
          </a:prstGeom>
        </p:spPr>
      </p:pic>
      <p:sp>
        <p:nvSpPr>
          <p:cNvPr id="41" name="Скругленный прямоугольник 40">
            <a:extLst>
              <a:ext uri="{FF2B5EF4-FFF2-40B4-BE49-F238E27FC236}">
                <a16:creationId xmlns="" xmlns:a16="http://schemas.microsoft.com/office/drawing/2014/main" id="{34635477-1B2D-01F3-8FB7-2516AED14752}"/>
              </a:ext>
            </a:extLst>
          </p:cNvPr>
          <p:cNvSpPr/>
          <p:nvPr/>
        </p:nvSpPr>
        <p:spPr>
          <a:xfrm>
            <a:off x="3182931" y="1386873"/>
            <a:ext cx="2444267" cy="945414"/>
          </a:xfrm>
          <a:prstGeom prst="roundRect">
            <a:avLst>
              <a:gd name="adj" fmla="val 25094"/>
            </a:avLst>
          </a:prstGeom>
          <a:noFill/>
          <a:ln>
            <a:solidFill>
              <a:srgbClr val="4756A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2" name="TextBox 41">
            <a:extLst>
              <a:ext uri="{FF2B5EF4-FFF2-40B4-BE49-F238E27FC236}">
                <a16:creationId xmlns="" xmlns:a16="http://schemas.microsoft.com/office/drawing/2014/main" id="{ED35A42D-3D27-DFA6-AB8B-DEE9DE40A08C}"/>
              </a:ext>
            </a:extLst>
          </p:cNvPr>
          <p:cNvSpPr txBox="1"/>
          <p:nvPr/>
        </p:nvSpPr>
        <p:spPr>
          <a:xfrm>
            <a:off x="826895" y="2579593"/>
            <a:ext cx="794845" cy="246221"/>
          </a:xfrm>
          <a:prstGeom prst="rect">
            <a:avLst/>
          </a:prstGeom>
          <a:noFill/>
        </p:spPr>
        <p:txBody>
          <a:bodyPr wrap="square" lIns="0" tIns="0" rIns="0" bIns="0" rtlCol="0">
            <a:spAutoFit/>
          </a:bodyPr>
          <a:lstStyle/>
          <a:p>
            <a:r>
              <a:rPr lang="ru-RU" sz="1600" b="1" dirty="0" smtClean="0">
                <a:solidFill>
                  <a:srgbClr val="4756A0"/>
                </a:solidFill>
                <a:latin typeface="Arial" panose="020B0604020202020204" pitchFamily="34" charset="0"/>
                <a:cs typeface="Arial" panose="020B0604020202020204" pitchFamily="34" charset="0"/>
              </a:rPr>
              <a:t>1423,58 </a:t>
            </a:r>
            <a:endParaRPr lang="ru-RU" sz="1600" b="1" dirty="0">
              <a:solidFill>
                <a:srgbClr val="4756A0"/>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 xmlns:a16="http://schemas.microsoft.com/office/drawing/2014/main" id="{DA5A4D3C-E096-2C1F-BAEE-7A9DAFDEF1AE}"/>
              </a:ext>
            </a:extLst>
          </p:cNvPr>
          <p:cNvSpPr txBox="1"/>
          <p:nvPr/>
        </p:nvSpPr>
        <p:spPr>
          <a:xfrm>
            <a:off x="1640276" y="2640417"/>
            <a:ext cx="649881" cy="169277"/>
          </a:xfrm>
          <a:prstGeom prst="rect">
            <a:avLst/>
          </a:prstGeom>
          <a:noFill/>
        </p:spPr>
        <p:txBody>
          <a:bodyPr wrap="square" lIns="0" tIns="0" rIns="0" bIns="0" rtlCol="0">
            <a:spAutoFit/>
          </a:bodyPr>
          <a:lstStyle/>
          <a:p>
            <a:r>
              <a:rPr lang="ru-RU" sz="1100" b="1" dirty="0" smtClean="0">
                <a:solidFill>
                  <a:srgbClr val="4756A0"/>
                </a:solidFill>
                <a:latin typeface="Arial" panose="020B0604020202020204" pitchFamily="34" charset="0"/>
                <a:cs typeface="Arial" panose="020B0604020202020204" pitchFamily="34" charset="0"/>
              </a:rPr>
              <a:t>кв. км</a:t>
            </a:r>
            <a:endParaRPr lang="ru-RU" sz="1100" b="1" dirty="0">
              <a:solidFill>
                <a:srgbClr val="4756A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 xmlns:a16="http://schemas.microsoft.com/office/drawing/2014/main" id="{FA94615B-DCE9-714A-3CA3-7B2922C855BA}"/>
              </a:ext>
            </a:extLst>
          </p:cNvPr>
          <p:cNvSpPr txBox="1"/>
          <p:nvPr/>
        </p:nvSpPr>
        <p:spPr>
          <a:xfrm>
            <a:off x="826896" y="2911249"/>
            <a:ext cx="1524379" cy="338554"/>
          </a:xfrm>
          <a:prstGeom prst="rect">
            <a:avLst/>
          </a:prstGeom>
          <a:noFill/>
        </p:spPr>
        <p:txBody>
          <a:bodyPr wrap="square" lIns="0" tIns="0" rIns="0" bIns="0" rtlCol="0">
            <a:spAutoFit/>
          </a:bodyPr>
          <a:lstStyle/>
          <a:p>
            <a:r>
              <a:rPr lang="ru-RU" sz="1100" dirty="0">
                <a:solidFill>
                  <a:srgbClr val="4756A0"/>
                </a:solidFill>
                <a:latin typeface="Arial" panose="020B0604020202020204" pitchFamily="34" charset="0"/>
                <a:cs typeface="Arial" panose="020B0604020202020204" pitchFamily="34" charset="0"/>
              </a:rPr>
              <a:t>площадь </a:t>
            </a:r>
            <a:r>
              <a:rPr lang="ru-RU" sz="1100" dirty="0" smtClean="0">
                <a:solidFill>
                  <a:srgbClr val="4756A0"/>
                </a:solidFill>
                <a:latin typeface="Arial" panose="020B0604020202020204" pitchFamily="34" charset="0"/>
                <a:cs typeface="Arial" panose="020B0604020202020204" pitchFamily="34" charset="0"/>
              </a:rPr>
              <a:t>МО</a:t>
            </a:r>
          </a:p>
          <a:p>
            <a:endParaRPr lang="ru-RU" sz="1100" dirty="0">
              <a:solidFill>
                <a:srgbClr val="4756A0"/>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 xmlns:a16="http://schemas.microsoft.com/office/drawing/2014/main" id="{D2F725FE-F144-6325-91C1-04D853E4AD7C}"/>
              </a:ext>
            </a:extLst>
          </p:cNvPr>
          <p:cNvSpPr txBox="1"/>
          <p:nvPr/>
        </p:nvSpPr>
        <p:spPr>
          <a:xfrm>
            <a:off x="3315300" y="1559202"/>
            <a:ext cx="406088" cy="246221"/>
          </a:xfrm>
          <a:prstGeom prst="rect">
            <a:avLst/>
          </a:prstGeom>
          <a:noFill/>
        </p:spPr>
        <p:txBody>
          <a:bodyPr wrap="square" lIns="0" tIns="0" rIns="0" bIns="0" rtlCol="0">
            <a:spAutoFit/>
          </a:bodyPr>
          <a:lstStyle/>
          <a:p>
            <a:r>
              <a:rPr lang="ru-RU" sz="1600" b="1" dirty="0" smtClean="0">
                <a:solidFill>
                  <a:srgbClr val="4756A0"/>
                </a:solidFill>
                <a:latin typeface="Arial" panose="020B0604020202020204" pitchFamily="34" charset="0"/>
                <a:cs typeface="Arial" panose="020B0604020202020204" pitchFamily="34" charset="0"/>
              </a:rPr>
              <a:t>42 </a:t>
            </a:r>
            <a:endParaRPr lang="ru-RU" sz="1600" b="1" dirty="0">
              <a:solidFill>
                <a:srgbClr val="4756A0"/>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 xmlns:a16="http://schemas.microsoft.com/office/drawing/2014/main" id="{B5C67D58-65B0-BABF-EC03-A08117CDCF5F}"/>
              </a:ext>
            </a:extLst>
          </p:cNvPr>
          <p:cNvSpPr txBox="1"/>
          <p:nvPr/>
        </p:nvSpPr>
        <p:spPr>
          <a:xfrm>
            <a:off x="3289685" y="1816497"/>
            <a:ext cx="1885558" cy="338554"/>
          </a:xfrm>
          <a:prstGeom prst="rect">
            <a:avLst/>
          </a:prstGeom>
          <a:noFill/>
        </p:spPr>
        <p:txBody>
          <a:bodyPr wrap="square" lIns="0" tIns="0" rIns="0" bIns="0" rtlCol="0">
            <a:spAutoFit/>
          </a:bodyPr>
          <a:lstStyle/>
          <a:p>
            <a:r>
              <a:rPr lang="ru-RU" sz="1100" dirty="0" smtClean="0">
                <a:solidFill>
                  <a:srgbClr val="4756A0"/>
                </a:solidFill>
                <a:latin typeface="Arial" panose="020B0604020202020204" pitchFamily="34" charset="0"/>
                <a:cs typeface="Arial" panose="020B0604020202020204" pitchFamily="34" charset="0"/>
              </a:rPr>
              <a:t>- </a:t>
            </a:r>
            <a:r>
              <a:rPr lang="ru-RU" sz="1100" smtClean="0">
                <a:solidFill>
                  <a:schemeClr val="accent1">
                    <a:lumMod val="75000"/>
                  </a:schemeClr>
                </a:solidFill>
                <a:latin typeface="Arial" panose="020B0604020202020204" pitchFamily="34" charset="0"/>
                <a:cs typeface="Arial" panose="020B0604020202020204" pitchFamily="34" charset="0"/>
              </a:rPr>
              <a:t>Муниципальных    образований</a:t>
            </a:r>
            <a:endParaRPr lang="ru-RU" sz="1100" dirty="0">
              <a:solidFill>
                <a:schemeClr val="accent1">
                  <a:lumMod val="75000"/>
                </a:schemeClr>
              </a:solidFill>
              <a:latin typeface="Arial" panose="020B0604020202020204" pitchFamily="34" charset="0"/>
              <a:cs typeface="Arial" panose="020B0604020202020204" pitchFamily="34" charset="0"/>
            </a:endParaRPr>
          </a:p>
        </p:txBody>
      </p:sp>
      <p:pic>
        <p:nvPicPr>
          <p:cNvPr id="70" name="Рисунок 69" descr="Переместить со сплошной заливкой">
            <a:extLst>
              <a:ext uri="{FF2B5EF4-FFF2-40B4-BE49-F238E27FC236}">
                <a16:creationId xmlns="" xmlns:a16="http://schemas.microsoft.com/office/drawing/2014/main" id="{895D5543-0D78-4216-5A52-61BAC118CA22}"/>
              </a:ext>
            </a:extLst>
          </p:cNvPr>
          <p:cNvPicPr>
            <a:picLocks noChangeAspect="1"/>
          </p:cNvPicPr>
          <p:nvPr/>
        </p:nvPicPr>
        <p:blipFill>
          <a:blip r:embed="rId9">
            <a:extLst>
              <a:ext uri="{96DAC541-7B7A-43D3-8B79-37D633B846F1}">
                <asvg:svgBlip xmlns="" xmlns:asvg="http://schemas.microsoft.com/office/drawing/2016/SVG/main" r:embed="rId12"/>
              </a:ext>
            </a:extLst>
          </a:blip>
          <a:stretch>
            <a:fillRect/>
          </a:stretch>
        </p:blipFill>
        <p:spPr>
          <a:xfrm>
            <a:off x="2581101" y="2529103"/>
            <a:ext cx="360000" cy="360000"/>
          </a:xfrm>
          <a:prstGeom prst="rect">
            <a:avLst/>
          </a:prstGeom>
        </p:spPr>
      </p:pic>
      <p:sp>
        <p:nvSpPr>
          <p:cNvPr id="86" name="TextBox 85">
            <a:extLst>
              <a:ext uri="{FF2B5EF4-FFF2-40B4-BE49-F238E27FC236}">
                <a16:creationId xmlns="" xmlns:a16="http://schemas.microsoft.com/office/drawing/2014/main" id="{0F7716E0-33E1-47CC-F22F-F3F1AB99120C}"/>
              </a:ext>
            </a:extLst>
          </p:cNvPr>
          <p:cNvSpPr txBox="1"/>
          <p:nvPr/>
        </p:nvSpPr>
        <p:spPr>
          <a:xfrm>
            <a:off x="826896" y="4047525"/>
            <a:ext cx="1143047" cy="169277"/>
          </a:xfrm>
          <a:prstGeom prst="rect">
            <a:avLst/>
          </a:prstGeom>
          <a:noFill/>
        </p:spPr>
        <p:txBody>
          <a:bodyPr wrap="square" lIns="0" tIns="0" rIns="0" bIns="0" rtlCol="0">
            <a:spAutoFit/>
          </a:bodyPr>
          <a:lstStyle/>
          <a:p>
            <a:r>
              <a:rPr lang="ru-RU" sz="1100" b="1" dirty="0">
                <a:solidFill>
                  <a:schemeClr val="bg1"/>
                </a:solidFill>
                <a:latin typeface="Arial" panose="020B0604020202020204" pitchFamily="34" charset="0"/>
                <a:cs typeface="Arial" panose="020B0604020202020204" pitchFamily="34" charset="0"/>
              </a:rPr>
              <a:t>автотранспорт</a:t>
            </a:r>
          </a:p>
        </p:txBody>
      </p:sp>
      <p:sp>
        <p:nvSpPr>
          <p:cNvPr id="88" name="TextBox 87">
            <a:extLst>
              <a:ext uri="{FF2B5EF4-FFF2-40B4-BE49-F238E27FC236}">
                <a16:creationId xmlns="" xmlns:a16="http://schemas.microsoft.com/office/drawing/2014/main" id="{8DB2A8B5-932C-6F5C-9F50-499F12240835}"/>
              </a:ext>
            </a:extLst>
          </p:cNvPr>
          <p:cNvSpPr txBox="1"/>
          <p:nvPr/>
        </p:nvSpPr>
        <p:spPr>
          <a:xfrm>
            <a:off x="847802" y="4301658"/>
            <a:ext cx="1091433" cy="323165"/>
          </a:xfrm>
          <a:prstGeom prst="rect">
            <a:avLst/>
          </a:prstGeom>
          <a:noFill/>
        </p:spPr>
        <p:txBody>
          <a:bodyPr wrap="square" lIns="0" tIns="0" rIns="0" bIns="0" rtlCol="0">
            <a:spAutoFit/>
          </a:bodyPr>
          <a:lstStyle/>
          <a:p>
            <a:r>
              <a:rPr lang="ru-RU" sz="700">
                <a:solidFill>
                  <a:schemeClr val="bg1"/>
                </a:solidFill>
                <a:latin typeface="Arial" panose="020B0604020202020204" pitchFamily="34" charset="0"/>
                <a:cs typeface="Arial" panose="020B0604020202020204" pitchFamily="34" charset="0"/>
              </a:rPr>
              <a:t>339,3 км. АВТОМОБИЛЬНЫХ </a:t>
            </a:r>
          </a:p>
          <a:p>
            <a:r>
              <a:rPr lang="ru-RU" sz="700">
                <a:solidFill>
                  <a:schemeClr val="bg1"/>
                </a:solidFill>
                <a:latin typeface="Arial" panose="020B0604020202020204" pitchFamily="34" charset="0"/>
                <a:cs typeface="Arial" panose="020B0604020202020204" pitchFamily="34" charset="0"/>
              </a:rPr>
              <a:t>ДОРОГ</a:t>
            </a:r>
            <a:endParaRPr lang="ru-RU" sz="7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BBB9B726-9134-850B-9454-6CCB6865E8C2}"/>
              </a:ext>
            </a:extLst>
          </p:cNvPr>
          <p:cNvSpPr txBox="1"/>
          <p:nvPr/>
        </p:nvSpPr>
        <p:spPr>
          <a:xfrm>
            <a:off x="2526090" y="4047525"/>
            <a:ext cx="857410" cy="338554"/>
          </a:xfrm>
          <a:prstGeom prst="rect">
            <a:avLst/>
          </a:prstGeom>
          <a:noFill/>
        </p:spPr>
        <p:txBody>
          <a:bodyPr wrap="square" lIns="0" tIns="0" rIns="0" bIns="0" rtlCol="0">
            <a:spAutoFit/>
          </a:bodyPr>
          <a:lstStyle/>
          <a:p>
            <a:r>
              <a:rPr lang="ru-RU" sz="1100" b="1" spc="-30" dirty="0">
                <a:solidFill>
                  <a:schemeClr val="bg1"/>
                </a:solidFill>
                <a:latin typeface="Arial" panose="020B0604020202020204" pitchFamily="34" charset="0"/>
                <a:cs typeface="Arial" panose="020B0604020202020204" pitchFamily="34" charset="0"/>
              </a:rPr>
              <a:t>водный транспорт</a:t>
            </a:r>
          </a:p>
        </p:txBody>
      </p:sp>
      <p:sp>
        <p:nvSpPr>
          <p:cNvPr id="16" name="TextBox 15">
            <a:extLst>
              <a:ext uri="{FF2B5EF4-FFF2-40B4-BE49-F238E27FC236}">
                <a16:creationId xmlns="" xmlns:a16="http://schemas.microsoft.com/office/drawing/2014/main" id="{1C3014AC-346D-5F34-3694-105F0C9F5360}"/>
              </a:ext>
            </a:extLst>
          </p:cNvPr>
          <p:cNvSpPr txBox="1"/>
          <p:nvPr/>
        </p:nvSpPr>
        <p:spPr>
          <a:xfrm>
            <a:off x="2526089" y="4555355"/>
            <a:ext cx="1091433" cy="215444"/>
          </a:xfrm>
          <a:prstGeom prst="rect">
            <a:avLst/>
          </a:prstGeom>
          <a:noFill/>
        </p:spPr>
        <p:txBody>
          <a:bodyPr wrap="square" lIns="0" tIns="0" rIns="0" bIns="0" rtlCol="0">
            <a:spAutoFit/>
          </a:bodyPr>
          <a:lstStyle/>
          <a:p>
            <a:r>
              <a:rPr lang="ru-RU" sz="700" b="1" dirty="0">
                <a:solidFill>
                  <a:schemeClr val="bg1"/>
                </a:solidFill>
                <a:latin typeface="Arial" panose="020B0604020202020204" pitchFamily="34" charset="0"/>
                <a:cs typeface="Arial" panose="020B0604020202020204" pitchFamily="34" charset="0"/>
              </a:rPr>
              <a:t>Нижний Новгород ➝ Балахна ➝ Городец</a:t>
            </a:r>
          </a:p>
        </p:txBody>
      </p:sp>
      <p:sp>
        <p:nvSpPr>
          <p:cNvPr id="23" name="Скругленный прямоугольник 22">
            <a:extLst>
              <a:ext uri="{FF2B5EF4-FFF2-40B4-BE49-F238E27FC236}">
                <a16:creationId xmlns="" xmlns:a16="http://schemas.microsoft.com/office/drawing/2014/main" id="{334DEC60-4596-7546-82CF-16EB7993E4E7}"/>
              </a:ext>
            </a:extLst>
          </p:cNvPr>
          <p:cNvSpPr/>
          <p:nvPr/>
        </p:nvSpPr>
        <p:spPr>
          <a:xfrm>
            <a:off x="2377619" y="3883642"/>
            <a:ext cx="1602001" cy="945414"/>
          </a:xfrm>
          <a:prstGeom prst="roundRect">
            <a:avLst>
              <a:gd name="adj" fmla="val 24466"/>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4" name="TextBox 23">
            <a:extLst>
              <a:ext uri="{FF2B5EF4-FFF2-40B4-BE49-F238E27FC236}">
                <a16:creationId xmlns="" xmlns:a16="http://schemas.microsoft.com/office/drawing/2014/main" id="{896E86D3-C60C-F8B4-9BCE-E384B0CF5CF1}"/>
              </a:ext>
            </a:extLst>
          </p:cNvPr>
          <p:cNvSpPr txBox="1"/>
          <p:nvPr/>
        </p:nvSpPr>
        <p:spPr>
          <a:xfrm>
            <a:off x="2572115" y="3961143"/>
            <a:ext cx="985613" cy="169277"/>
          </a:xfrm>
          <a:prstGeom prst="rect">
            <a:avLst/>
          </a:prstGeom>
          <a:noFill/>
        </p:spPr>
        <p:txBody>
          <a:bodyPr wrap="square" lIns="0" tIns="0" rIns="0" bIns="0" rtlCol="0">
            <a:spAutoFit/>
          </a:bodyPr>
          <a:lstStyle/>
          <a:p>
            <a:r>
              <a:rPr lang="ru-RU" sz="1100" b="1" spc="-30" dirty="0" smtClean="0">
                <a:solidFill>
                  <a:schemeClr val="bg1"/>
                </a:solidFill>
                <a:latin typeface="Arial" panose="020B0604020202020204" pitchFamily="34" charset="0"/>
                <a:cs typeface="Arial" panose="020B0604020202020204" pitchFamily="34" charset="0"/>
              </a:rPr>
              <a:t>ж/д</a:t>
            </a:r>
            <a:endParaRPr lang="ru-RU" sz="1100" b="1" spc="-30" dirty="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 xmlns:a16="http://schemas.microsoft.com/office/drawing/2014/main" id="{87EC816E-E458-34AF-82E9-E325D2EA6F15}"/>
              </a:ext>
            </a:extLst>
          </p:cNvPr>
          <p:cNvSpPr txBox="1"/>
          <p:nvPr/>
        </p:nvSpPr>
        <p:spPr>
          <a:xfrm>
            <a:off x="2493127" y="4189471"/>
            <a:ext cx="1330445" cy="215444"/>
          </a:xfrm>
          <a:prstGeom prst="rect">
            <a:avLst/>
          </a:prstGeom>
          <a:noFill/>
        </p:spPr>
        <p:txBody>
          <a:bodyPr wrap="square" lIns="0" tIns="0" rIns="0" bIns="0" rtlCol="0">
            <a:spAutoFit/>
          </a:bodyPr>
          <a:lstStyle/>
          <a:p>
            <a:r>
              <a:rPr lang="ru-RU" sz="700" dirty="0">
                <a:solidFill>
                  <a:schemeClr val="bg1"/>
                </a:solidFill>
                <a:latin typeface="Arial" panose="020B0604020202020204" pitchFamily="34" charset="0"/>
                <a:cs typeface="Arial" panose="020B0604020202020204" pitchFamily="34" charset="0"/>
              </a:rPr>
              <a:t>Махачкала-Ростов 30 км</a:t>
            </a:r>
          </a:p>
          <a:p>
            <a:r>
              <a:rPr lang="ru-RU" sz="700" dirty="0">
                <a:solidFill>
                  <a:schemeClr val="bg1"/>
                </a:solidFill>
                <a:latin typeface="Arial" panose="020B0604020202020204" pitchFamily="34" charset="0"/>
                <a:cs typeface="Arial" panose="020B0604020202020204" pitchFamily="34" charset="0"/>
              </a:rPr>
              <a:t>Сулак-Астрахань 21 км</a:t>
            </a:r>
          </a:p>
        </p:txBody>
      </p:sp>
      <p:sp>
        <p:nvSpPr>
          <p:cNvPr id="4" name="TextBox 3">
            <a:hlinkClick r:id="" action="ppaction://noaction"/>
            <a:extLst>
              <a:ext uri="{FF2B5EF4-FFF2-40B4-BE49-F238E27FC236}">
                <a16:creationId xmlns="" xmlns:a16="http://schemas.microsoft.com/office/drawing/2014/main" id="{7CF884C3-7A5B-DFB9-E819-115906DD1936}"/>
              </a:ext>
            </a:extLst>
          </p:cNvPr>
          <p:cNvSpPr txBox="1"/>
          <p:nvPr/>
        </p:nvSpPr>
        <p:spPr>
          <a:xfrm>
            <a:off x="7944898" y="6607261"/>
            <a:ext cx="1586184" cy="123111"/>
          </a:xfrm>
          <a:prstGeom prst="rect">
            <a:avLst/>
          </a:prstGeom>
          <a:noFill/>
        </p:spPr>
        <p:txBody>
          <a:bodyPr wrap="square" lIns="0" tIns="0" rIns="0" bIns="0" rtlCol="0">
            <a:spAutoFit/>
          </a:bodyPr>
          <a:lstStyle/>
          <a:p>
            <a:pPr algn="r"/>
            <a:r>
              <a:rPr lang="x-none" sz="800" dirty="0">
                <a:latin typeface="Arial" panose="020B0604020202020204" pitchFamily="34" charset="0"/>
                <a:cs typeface="Arial" panose="020B0604020202020204" pitchFamily="34" charset="0"/>
              </a:rPr>
              <a:t>ССЫЛКА НА ИНСТРУКЦИЮ</a:t>
            </a:r>
          </a:p>
        </p:txBody>
      </p:sp>
      <p:sp>
        <p:nvSpPr>
          <p:cNvPr id="5" name="TextBox 4">
            <a:extLst>
              <a:ext uri="{FF2B5EF4-FFF2-40B4-BE49-F238E27FC236}">
                <a16:creationId xmlns="" xmlns:a16="http://schemas.microsoft.com/office/drawing/2014/main" id="{0B6A496C-B21E-5E62-E8B7-7BB436EC32DB}"/>
              </a:ext>
            </a:extLst>
          </p:cNvPr>
          <p:cNvSpPr txBox="1"/>
          <p:nvPr/>
        </p:nvSpPr>
        <p:spPr>
          <a:xfrm>
            <a:off x="627016" y="6607261"/>
            <a:ext cx="7317882" cy="123111"/>
          </a:xfrm>
          <a:prstGeom prst="rect">
            <a:avLst/>
          </a:prstGeom>
          <a:noFill/>
        </p:spPr>
        <p:txBody>
          <a:bodyPr wrap="square" lIns="0" tIns="0" rIns="0" bIns="0" rtlCol="0">
            <a:spAutoFit/>
          </a:bodyPr>
          <a:lstStyle/>
          <a:p>
            <a:r>
              <a:rPr lang="x-none" sz="800" dirty="0">
                <a:latin typeface="Arial" panose="020B0604020202020204" pitchFamily="34" charset="0"/>
                <a:cs typeface="Arial" panose="020B0604020202020204" pitchFamily="34" charset="0"/>
              </a:rPr>
              <a:t>ИНВЕСТИЦИОННЫЙ ПРОФИЛЬ </a:t>
            </a:r>
            <a:r>
              <a:rPr lang="ru-RU" sz="800" b="1" dirty="0" smtClean="0">
                <a:latin typeface="Arial" panose="020B0604020202020204" pitchFamily="34" charset="0"/>
                <a:cs typeface="Arial" panose="020B0604020202020204" pitchFamily="34" charset="0"/>
              </a:rPr>
              <a:t>МО «ХАСАВЮРТОВСКИЙ РАЙОН»</a:t>
            </a:r>
            <a:endParaRPr lang="x-none" sz="8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FDB829ED-5AD9-E391-3DCA-96E4C7799FF6}"/>
              </a:ext>
            </a:extLst>
          </p:cNvPr>
          <p:cNvSpPr txBox="1"/>
          <p:nvPr/>
        </p:nvSpPr>
        <p:spPr>
          <a:xfrm>
            <a:off x="627015" y="550177"/>
            <a:ext cx="9125075" cy="738664"/>
          </a:xfrm>
          <a:prstGeom prst="rect">
            <a:avLst/>
          </a:prstGeom>
          <a:noFill/>
        </p:spPr>
        <p:txBody>
          <a:bodyPr wrap="square" lIns="0" tIns="0" rIns="0" bIns="0" rtlCol="0">
            <a:spAutoFit/>
          </a:bodyPr>
          <a:lstStyle/>
          <a:p>
            <a:r>
              <a:rPr lang="x-none" sz="2400" b="1" dirty="0">
                <a:latin typeface="Arial" panose="020B0604020202020204" pitchFamily="34" charset="0"/>
                <a:cs typeface="Arial" panose="020B0604020202020204" pitchFamily="34" charset="0"/>
              </a:rPr>
              <a:t>ОБЩАЯ ХАРАКТЕРИСТИКА</a:t>
            </a:r>
          </a:p>
          <a:p>
            <a:r>
              <a:rPr lang="ru-RU" sz="2400" b="1" dirty="0" smtClean="0">
                <a:latin typeface="Arial" panose="020B0604020202020204" pitchFamily="34" charset="0"/>
                <a:cs typeface="Arial" panose="020B0604020202020204" pitchFamily="34" charset="0"/>
              </a:rPr>
              <a:t>МО </a:t>
            </a:r>
            <a:r>
              <a:rPr lang="ru-RU" sz="2400" b="1" dirty="0">
                <a:latin typeface="Arial" panose="020B0604020202020204" pitchFamily="34" charset="0"/>
                <a:cs typeface="Arial" panose="020B0604020202020204" pitchFamily="34" charset="0"/>
              </a:rPr>
              <a:t>«Хасавюртовский район»</a:t>
            </a:r>
            <a:endParaRPr lang="x-none" sz="2400" dirty="0">
              <a:latin typeface="Arial" panose="020B0604020202020204" pitchFamily="34" charset="0"/>
              <a:cs typeface="Arial" panose="020B0604020202020204" pitchFamily="34" charset="0"/>
            </a:endParaRPr>
          </a:p>
        </p:txBody>
      </p:sp>
      <p:pic>
        <p:nvPicPr>
          <p:cNvPr id="78" name="Рисунок 7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46601" y="1078404"/>
            <a:ext cx="3667418" cy="4646793"/>
          </a:xfrm>
          <a:prstGeom prst="rect">
            <a:avLst/>
          </a:prstGeom>
          <a:ln>
            <a:solidFill>
              <a:schemeClr val="accent1"/>
            </a:solidFill>
          </a:ln>
          <a:effectLst>
            <a:softEdge rad="112500"/>
          </a:effectLst>
        </p:spPr>
      </p:pic>
    </p:spTree>
    <p:extLst>
      <p:ext uri="{BB962C8B-B14F-4D97-AF65-F5344CB8AC3E}">
        <p14:creationId xmlns:p14="http://schemas.microsoft.com/office/powerpoint/2010/main" val="3612813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Скругленный прямоугольник 73">
            <a:extLst>
              <a:ext uri="{FF2B5EF4-FFF2-40B4-BE49-F238E27FC236}">
                <a16:creationId xmlns="" xmlns:a16="http://schemas.microsoft.com/office/drawing/2014/main" id="{2B56E9F4-E4FE-07B5-1673-7C188D637F75}"/>
              </a:ext>
            </a:extLst>
          </p:cNvPr>
          <p:cNvSpPr/>
          <p:nvPr/>
        </p:nvSpPr>
        <p:spPr>
          <a:xfrm>
            <a:off x="7623954" y="3931822"/>
            <a:ext cx="2160000" cy="2376000"/>
          </a:xfrm>
          <a:prstGeom prst="roundRect">
            <a:avLst>
              <a:gd name="adj" fmla="val 12575"/>
            </a:avLst>
          </a:prstGeom>
          <a:solidFill>
            <a:srgbClr val="F1F1F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6" name="TextBox 75">
            <a:extLst>
              <a:ext uri="{FF2B5EF4-FFF2-40B4-BE49-F238E27FC236}">
                <a16:creationId xmlns="" xmlns:a16="http://schemas.microsoft.com/office/drawing/2014/main" id="{4E843EC5-B93D-014D-3D45-983FBD45BCAE}"/>
              </a:ext>
            </a:extLst>
          </p:cNvPr>
          <p:cNvSpPr txBox="1"/>
          <p:nvPr/>
        </p:nvSpPr>
        <p:spPr>
          <a:xfrm>
            <a:off x="7826548" y="4848841"/>
            <a:ext cx="1617598" cy="338554"/>
          </a:xfrm>
          <a:prstGeom prst="rect">
            <a:avLst/>
          </a:prstGeom>
          <a:noFill/>
        </p:spPr>
        <p:txBody>
          <a:bodyPr wrap="square" lIns="0" tIns="0" rIns="0" bIns="0" rtlCol="0">
            <a:spAutoFit/>
          </a:bodyPr>
          <a:lstStyle/>
          <a:p>
            <a:r>
              <a:rPr lang="ru-RU" sz="1100" b="1" dirty="0">
                <a:solidFill>
                  <a:srgbClr val="4756A0"/>
                </a:solidFill>
                <a:latin typeface="Arial" panose="020B0604020202020204" pitchFamily="34" charset="0"/>
                <a:cs typeface="Arial" panose="020B0604020202020204" pitchFamily="34" charset="0"/>
              </a:rPr>
              <a:t>безработные граждане*</a:t>
            </a:r>
            <a:endParaRPr lang="x-none" sz="1100" b="1" dirty="0">
              <a:solidFill>
                <a:srgbClr val="4756A0"/>
              </a:solidFill>
              <a:latin typeface="Arial" panose="020B0604020202020204" pitchFamily="34" charset="0"/>
              <a:cs typeface="Arial" panose="020B0604020202020204" pitchFamily="34" charset="0"/>
            </a:endParaRPr>
          </a:p>
        </p:txBody>
      </p:sp>
      <p:sp>
        <p:nvSpPr>
          <p:cNvPr id="48" name="Скругленный прямоугольник 47">
            <a:extLst>
              <a:ext uri="{FF2B5EF4-FFF2-40B4-BE49-F238E27FC236}">
                <a16:creationId xmlns="" xmlns:a16="http://schemas.microsoft.com/office/drawing/2014/main" id="{4C7367CC-2C8F-E4DC-E8B8-3D16B5436723}"/>
              </a:ext>
            </a:extLst>
          </p:cNvPr>
          <p:cNvSpPr/>
          <p:nvPr/>
        </p:nvSpPr>
        <p:spPr>
          <a:xfrm>
            <a:off x="5296223" y="1847741"/>
            <a:ext cx="4491371" cy="1656882"/>
          </a:xfrm>
          <a:prstGeom prst="roundRect">
            <a:avLst>
              <a:gd name="adj" fmla="val 12315"/>
            </a:avLst>
          </a:prstGeom>
          <a:solidFill>
            <a:srgbClr val="F1F1F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Скругленный прямоугольник 10">
            <a:extLst>
              <a:ext uri="{FF2B5EF4-FFF2-40B4-BE49-F238E27FC236}">
                <a16:creationId xmlns="" xmlns:a16="http://schemas.microsoft.com/office/drawing/2014/main" id="{9CA13AC4-7435-DEEE-4605-E265104DD5A0}"/>
              </a:ext>
            </a:extLst>
          </p:cNvPr>
          <p:cNvSpPr/>
          <p:nvPr/>
        </p:nvSpPr>
        <p:spPr>
          <a:xfrm>
            <a:off x="5296225" y="1400274"/>
            <a:ext cx="4491371" cy="829218"/>
          </a:xfrm>
          <a:prstGeom prst="roundRect">
            <a:avLst>
              <a:gd name="adj" fmla="val 30620"/>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Скругленный прямоугольник 13">
            <a:extLst>
              <a:ext uri="{FF2B5EF4-FFF2-40B4-BE49-F238E27FC236}">
                <a16:creationId xmlns="" xmlns:a16="http://schemas.microsoft.com/office/drawing/2014/main" id="{3A2C6274-4B9B-F40B-8680-725F6BB96DFB}"/>
              </a:ext>
            </a:extLst>
          </p:cNvPr>
          <p:cNvSpPr/>
          <p:nvPr/>
        </p:nvSpPr>
        <p:spPr>
          <a:xfrm>
            <a:off x="5296225" y="3931822"/>
            <a:ext cx="2160000" cy="2376000"/>
          </a:xfrm>
          <a:prstGeom prst="roundRect">
            <a:avLst>
              <a:gd name="adj" fmla="val 12575"/>
            </a:avLst>
          </a:prstGeom>
          <a:solidFill>
            <a:srgbClr val="F1F1F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Скругленный прямоугольник 15">
            <a:extLst>
              <a:ext uri="{FF2B5EF4-FFF2-40B4-BE49-F238E27FC236}">
                <a16:creationId xmlns="" xmlns:a16="http://schemas.microsoft.com/office/drawing/2014/main" id="{45117FCB-FB0D-ACDC-38CA-B0524F5A8C72}"/>
              </a:ext>
            </a:extLst>
          </p:cNvPr>
          <p:cNvSpPr/>
          <p:nvPr/>
        </p:nvSpPr>
        <p:spPr>
          <a:xfrm>
            <a:off x="627015" y="1400274"/>
            <a:ext cx="4497839" cy="2376000"/>
          </a:xfrm>
          <a:prstGeom prst="roundRect">
            <a:avLst>
              <a:gd name="adj" fmla="val 10961"/>
            </a:avLst>
          </a:prstGeom>
          <a:solidFill>
            <a:srgbClr val="F1F1F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 xmlns:a16="http://schemas.microsoft.com/office/drawing/2014/main" id="{912D699B-3924-518D-6259-49B5096496FC}"/>
              </a:ext>
            </a:extLst>
          </p:cNvPr>
          <p:cNvSpPr txBox="1"/>
          <p:nvPr/>
        </p:nvSpPr>
        <p:spPr>
          <a:xfrm>
            <a:off x="627016" y="550177"/>
            <a:ext cx="9160580" cy="369332"/>
          </a:xfrm>
          <a:prstGeom prst="rect">
            <a:avLst/>
          </a:prstGeom>
          <a:noFill/>
        </p:spPr>
        <p:txBody>
          <a:bodyPr wrap="square" lIns="0" tIns="0" rIns="0" bIns="0" rtlCol="0">
            <a:spAutoFit/>
          </a:bodyPr>
          <a:lstStyle/>
          <a:p>
            <a:r>
              <a:rPr lang="ru-RU" sz="2400" b="1" dirty="0">
                <a:latin typeface="Arial" panose="020B0604020202020204" pitchFamily="34" charset="0"/>
                <a:cs typeface="Arial" panose="020B0604020202020204" pitchFamily="34" charset="0"/>
              </a:rPr>
              <a:t>ЗАНЯТОСТЬ И ДОХОДЫ НАСЕЛЕНИЯ</a:t>
            </a:r>
            <a:endParaRPr lang="x-none" sz="2400" b="1" dirty="0">
              <a:latin typeface="Arial" panose="020B0604020202020204" pitchFamily="34" charset="0"/>
              <a:cs typeface="Arial" panose="020B0604020202020204" pitchFamily="34" charset="0"/>
            </a:endParaRPr>
          </a:p>
        </p:txBody>
      </p:sp>
      <p:sp>
        <p:nvSpPr>
          <p:cNvPr id="2" name="Скругленный прямоугольник 1">
            <a:extLst>
              <a:ext uri="{FF2B5EF4-FFF2-40B4-BE49-F238E27FC236}">
                <a16:creationId xmlns="" xmlns:a16="http://schemas.microsoft.com/office/drawing/2014/main" id="{CD619759-1B46-A085-9BEA-16699177FCA2}"/>
              </a:ext>
            </a:extLst>
          </p:cNvPr>
          <p:cNvSpPr/>
          <p:nvPr/>
        </p:nvSpPr>
        <p:spPr>
          <a:xfrm>
            <a:off x="627017" y="163628"/>
            <a:ext cx="1887583" cy="273844"/>
          </a:xfrm>
          <a:prstGeom prst="roundRect">
            <a:avLst>
              <a:gd name="adj" fmla="val 50000"/>
            </a:avLst>
          </a:prstGeom>
          <a:solidFill>
            <a:srgbClr val="4756A0"/>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p>
            <a:r>
              <a:rPr lang="ru-RU" sz="800" b="1" dirty="0">
                <a:solidFill>
                  <a:schemeClr val="bg1"/>
                </a:solidFill>
                <a:latin typeface="Arial" panose="020B0604020202020204" pitchFamily="34" charset="0"/>
                <a:cs typeface="Arial" panose="020B0604020202020204" pitchFamily="34" charset="0"/>
              </a:rPr>
              <a:t>занятость и доходы населения</a:t>
            </a:r>
          </a:p>
        </p:txBody>
      </p:sp>
      <p:sp>
        <p:nvSpPr>
          <p:cNvPr id="12" name="TextBox 11">
            <a:extLst>
              <a:ext uri="{FF2B5EF4-FFF2-40B4-BE49-F238E27FC236}">
                <a16:creationId xmlns="" xmlns:a16="http://schemas.microsoft.com/office/drawing/2014/main" id="{576C8BFA-FA03-9B4C-0957-FEDBCCA21685}"/>
              </a:ext>
            </a:extLst>
          </p:cNvPr>
          <p:cNvSpPr txBox="1"/>
          <p:nvPr/>
        </p:nvSpPr>
        <p:spPr>
          <a:xfrm>
            <a:off x="627016" y="1678464"/>
            <a:ext cx="4469886" cy="169277"/>
          </a:xfrm>
          <a:prstGeom prst="rect">
            <a:avLst/>
          </a:prstGeom>
          <a:noFill/>
        </p:spPr>
        <p:txBody>
          <a:bodyPr wrap="square" lIns="0" tIns="0" rIns="0" bIns="0" rtlCol="0">
            <a:spAutoFit/>
          </a:bodyPr>
          <a:lstStyle/>
          <a:p>
            <a:pPr algn="ctr"/>
            <a:r>
              <a:rPr lang="ru-RU" sz="1100" b="1" dirty="0">
                <a:solidFill>
                  <a:srgbClr val="4756A0"/>
                </a:solidFill>
                <a:latin typeface="Arial" panose="020B0604020202020204" pitchFamily="34" charset="0"/>
                <a:cs typeface="Arial" panose="020B0604020202020204" pitchFamily="34" charset="0"/>
              </a:rPr>
              <a:t>СРЕДНЕМЕСЯЧНАЯ ЗАРАБОТНАЯ ПЛАТА РАБОТНИКОВ</a:t>
            </a:r>
          </a:p>
        </p:txBody>
      </p:sp>
      <p:sp>
        <p:nvSpPr>
          <p:cNvPr id="19" name="Номер слайда 50">
            <a:extLst>
              <a:ext uri="{FF2B5EF4-FFF2-40B4-BE49-F238E27FC236}">
                <a16:creationId xmlns="" xmlns:a16="http://schemas.microsoft.com/office/drawing/2014/main" id="{B54F722C-2069-3D02-CFC9-7B8A4D82BD18}"/>
              </a:ext>
            </a:extLst>
          </p:cNvPr>
          <p:cNvSpPr>
            <a:spLocks noGrp="1"/>
          </p:cNvSpPr>
          <p:nvPr>
            <p:ph type="sldNum" sz="quarter" idx="12"/>
          </p:nvPr>
        </p:nvSpPr>
        <p:spPr>
          <a:xfrm>
            <a:off x="9059974" y="6607261"/>
            <a:ext cx="727623" cy="123111"/>
          </a:xfrm>
        </p:spPr>
        <p:txBody>
          <a:bodyPr lIns="0" tIns="0" rIns="0" bIns="0" anchor="b"/>
          <a:lstStyle/>
          <a:p>
            <a:fld id="{F3749720-1430-DF46-8A1E-D768C54B98EF}" type="slidenum">
              <a:rPr lang="x-none" sz="800" smtClean="0">
                <a:solidFill>
                  <a:schemeClr val="tx1"/>
                </a:solidFill>
                <a:latin typeface="Arial" panose="020B0604020202020204" pitchFamily="34" charset="0"/>
                <a:cs typeface="Arial" panose="020B0604020202020204" pitchFamily="34" charset="0"/>
              </a:rPr>
              <a:t>4</a:t>
            </a:fld>
            <a:endParaRPr lang="x-none" sz="800" dirty="0">
              <a:solidFill>
                <a:schemeClr val="tx1"/>
              </a:solidFill>
              <a:latin typeface="Arial" panose="020B0604020202020204" pitchFamily="34" charset="0"/>
              <a:cs typeface="Arial" panose="020B0604020202020204" pitchFamily="34" charset="0"/>
            </a:endParaRPr>
          </a:p>
        </p:txBody>
      </p:sp>
      <p:sp>
        <p:nvSpPr>
          <p:cNvPr id="7" name="Скругленный прямоугольник 6">
            <a:extLst>
              <a:ext uri="{FF2B5EF4-FFF2-40B4-BE49-F238E27FC236}">
                <a16:creationId xmlns="" xmlns:a16="http://schemas.microsoft.com/office/drawing/2014/main" id="{88543F39-1862-225F-676D-5EA9ED5042F5}"/>
              </a:ext>
            </a:extLst>
          </p:cNvPr>
          <p:cNvSpPr/>
          <p:nvPr/>
        </p:nvSpPr>
        <p:spPr>
          <a:xfrm>
            <a:off x="627015" y="3931822"/>
            <a:ext cx="4497839" cy="2376000"/>
          </a:xfrm>
          <a:prstGeom prst="roundRect">
            <a:avLst>
              <a:gd name="adj" fmla="val 12202"/>
            </a:avLst>
          </a:prstGeom>
          <a:solidFill>
            <a:srgbClr val="F1F1F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graphicFrame>
        <p:nvGraphicFramePr>
          <p:cNvPr id="18" name="Диаграмма 17">
            <a:extLst>
              <a:ext uri="{FF2B5EF4-FFF2-40B4-BE49-F238E27FC236}">
                <a16:creationId xmlns="" xmlns:a16="http://schemas.microsoft.com/office/drawing/2014/main" id="{C9CC9D82-BE37-F183-FE0F-F5EC16E99A0F}"/>
              </a:ext>
            </a:extLst>
          </p:cNvPr>
          <p:cNvGraphicFramePr/>
          <p:nvPr>
            <p:extLst>
              <p:ext uri="{D42A27DB-BD31-4B8C-83A1-F6EECF244321}">
                <p14:modId xmlns:p14="http://schemas.microsoft.com/office/powerpoint/2010/main" val="446909022"/>
              </p:ext>
            </p:extLst>
          </p:nvPr>
        </p:nvGraphicFramePr>
        <p:xfrm>
          <a:off x="836567" y="2046834"/>
          <a:ext cx="3306015" cy="1673233"/>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 xmlns:a16="http://schemas.microsoft.com/office/drawing/2014/main" id="{97D06431-2278-115D-A93F-C4A505FF50CB}"/>
              </a:ext>
            </a:extLst>
          </p:cNvPr>
          <p:cNvSpPr txBox="1"/>
          <p:nvPr/>
        </p:nvSpPr>
        <p:spPr>
          <a:xfrm>
            <a:off x="627016" y="4210011"/>
            <a:ext cx="4469886" cy="338554"/>
          </a:xfrm>
          <a:prstGeom prst="rect">
            <a:avLst/>
          </a:prstGeom>
          <a:noFill/>
        </p:spPr>
        <p:txBody>
          <a:bodyPr wrap="square" lIns="0" tIns="0" rIns="0" bIns="0" rtlCol="0">
            <a:spAutoFit/>
          </a:bodyPr>
          <a:lstStyle/>
          <a:p>
            <a:pPr algn="ctr"/>
            <a:r>
              <a:rPr lang="ru-RU" sz="1100" b="1" dirty="0">
                <a:solidFill>
                  <a:srgbClr val="4756A0"/>
                </a:solidFill>
                <a:latin typeface="Arial" panose="020B0604020202020204" pitchFamily="34" charset="0"/>
                <a:cs typeface="Arial" panose="020B0604020202020204" pitchFamily="34" charset="0"/>
              </a:rPr>
              <a:t>СРЕДНЕМЕСЯЧНАЯ ЗАРАБОТНАЯ ПЛАТА РАБОТНИКОВ</a:t>
            </a:r>
          </a:p>
          <a:p>
            <a:pPr algn="ctr"/>
            <a:r>
              <a:rPr lang="ru-RU" sz="1100" b="1" dirty="0">
                <a:solidFill>
                  <a:srgbClr val="4756A0"/>
                </a:solidFill>
                <a:latin typeface="Arial" panose="020B0604020202020204" pitchFamily="34" charset="0"/>
                <a:cs typeface="Arial" panose="020B0604020202020204" pitchFamily="34" charset="0"/>
              </a:rPr>
              <a:t>ПО ОТРАСЛЯМ В 2022 ГОДУ</a:t>
            </a:r>
          </a:p>
        </p:txBody>
      </p:sp>
      <p:graphicFrame>
        <p:nvGraphicFramePr>
          <p:cNvPr id="24" name="Диаграмма 23">
            <a:extLst>
              <a:ext uri="{FF2B5EF4-FFF2-40B4-BE49-F238E27FC236}">
                <a16:creationId xmlns="" xmlns:a16="http://schemas.microsoft.com/office/drawing/2014/main" id="{28A48725-C2BB-5FD4-9E15-191D5785456F}"/>
              </a:ext>
            </a:extLst>
          </p:cNvPr>
          <p:cNvGraphicFramePr/>
          <p:nvPr>
            <p:extLst>
              <p:ext uri="{D42A27DB-BD31-4B8C-83A1-F6EECF244321}">
                <p14:modId xmlns:p14="http://schemas.microsoft.com/office/powerpoint/2010/main" val="2546888179"/>
              </p:ext>
            </p:extLst>
          </p:nvPr>
        </p:nvGraphicFramePr>
        <p:xfrm>
          <a:off x="781050" y="4578382"/>
          <a:ext cx="3000303" cy="1729440"/>
        </p:xfrm>
        <a:graphic>
          <a:graphicData uri="http://schemas.openxmlformats.org/drawingml/2006/chart">
            <c:chart xmlns:c="http://schemas.openxmlformats.org/drawingml/2006/chart" xmlns:r="http://schemas.openxmlformats.org/officeDocument/2006/relationships" r:id="rId4"/>
          </a:graphicData>
        </a:graphic>
      </p:graphicFrame>
      <p:cxnSp>
        <p:nvCxnSpPr>
          <p:cNvPr id="28" name="Прямая соединительная линия 27">
            <a:extLst>
              <a:ext uri="{FF2B5EF4-FFF2-40B4-BE49-F238E27FC236}">
                <a16:creationId xmlns="" xmlns:a16="http://schemas.microsoft.com/office/drawing/2014/main" id="{9172FE0D-553A-FE0F-3A47-C64F9D09AA29}"/>
              </a:ext>
            </a:extLst>
          </p:cNvPr>
          <p:cNvCxnSpPr>
            <a:cxnSpLocks/>
          </p:cNvCxnSpPr>
          <p:nvPr/>
        </p:nvCxnSpPr>
        <p:spPr>
          <a:xfrm>
            <a:off x="4486493" y="2229492"/>
            <a:ext cx="2" cy="1360344"/>
          </a:xfrm>
          <a:prstGeom prst="line">
            <a:avLst/>
          </a:prstGeom>
          <a:ln w="12700">
            <a:solidFill>
              <a:srgbClr val="4756A0"/>
            </a:solidFill>
          </a:ln>
        </p:spPr>
        <p:style>
          <a:lnRef idx="1">
            <a:schemeClr val="accent1"/>
          </a:lnRef>
          <a:fillRef idx="0">
            <a:schemeClr val="accent1"/>
          </a:fillRef>
          <a:effectRef idx="0">
            <a:schemeClr val="accent1"/>
          </a:effectRef>
          <a:fontRef idx="minor">
            <a:schemeClr val="tx1"/>
          </a:fontRef>
        </p:style>
      </p:cxnSp>
      <p:graphicFrame>
        <p:nvGraphicFramePr>
          <p:cNvPr id="45" name="Таблица 44">
            <a:extLst>
              <a:ext uri="{FF2B5EF4-FFF2-40B4-BE49-F238E27FC236}">
                <a16:creationId xmlns="" xmlns:a16="http://schemas.microsoft.com/office/drawing/2014/main" id="{01D18615-3BD4-9047-32C3-3CA2012B6FD4}"/>
              </a:ext>
            </a:extLst>
          </p:cNvPr>
          <p:cNvGraphicFramePr>
            <a:graphicFrameLocks noGrp="1"/>
          </p:cNvGraphicFramePr>
          <p:nvPr>
            <p:extLst>
              <p:ext uri="{D42A27DB-BD31-4B8C-83A1-F6EECF244321}">
                <p14:modId xmlns:p14="http://schemas.microsoft.com/office/powerpoint/2010/main" val="327944860"/>
              </p:ext>
            </p:extLst>
          </p:nvPr>
        </p:nvGraphicFramePr>
        <p:xfrm>
          <a:off x="5289759" y="1400273"/>
          <a:ext cx="4497840" cy="1972013"/>
        </p:xfrm>
        <a:graphic>
          <a:graphicData uri="http://schemas.openxmlformats.org/drawingml/2006/table">
            <a:tbl>
              <a:tblPr firstRow="1" bandRow="1">
                <a:tableStyleId>{5C22544A-7EE6-4342-B048-85BDC9FD1C3A}</a:tableStyleId>
              </a:tblPr>
              <a:tblGrid>
                <a:gridCol w="1750433">
                  <a:extLst>
                    <a:ext uri="{9D8B030D-6E8A-4147-A177-3AD203B41FA5}">
                      <a16:colId xmlns="" xmlns:a16="http://schemas.microsoft.com/office/drawing/2014/main" val="3318199641"/>
                    </a:ext>
                  </a:extLst>
                </a:gridCol>
                <a:gridCol w="498487">
                  <a:extLst>
                    <a:ext uri="{9D8B030D-6E8A-4147-A177-3AD203B41FA5}">
                      <a16:colId xmlns="" xmlns:a16="http://schemas.microsoft.com/office/drawing/2014/main" val="1343176932"/>
                    </a:ext>
                  </a:extLst>
                </a:gridCol>
                <a:gridCol w="1124460">
                  <a:extLst>
                    <a:ext uri="{9D8B030D-6E8A-4147-A177-3AD203B41FA5}">
                      <a16:colId xmlns="" xmlns:a16="http://schemas.microsoft.com/office/drawing/2014/main" val="2111604541"/>
                    </a:ext>
                  </a:extLst>
                </a:gridCol>
                <a:gridCol w="1124460">
                  <a:extLst>
                    <a:ext uri="{9D8B030D-6E8A-4147-A177-3AD203B41FA5}">
                      <a16:colId xmlns="" xmlns:a16="http://schemas.microsoft.com/office/drawing/2014/main" val="2298273598"/>
                    </a:ext>
                  </a:extLst>
                </a:gridCol>
              </a:tblGrid>
              <a:tr h="337877">
                <a:tc>
                  <a:txBody>
                    <a:bodyPr/>
                    <a:lstStyle/>
                    <a:p>
                      <a:pPr algn="ctr"/>
                      <a:r>
                        <a:rPr lang="x-none" sz="600" b="1" i="0" dirty="0">
                          <a:latin typeface="Arial" panose="020B0604020202020204" pitchFamily="34" charset="0"/>
                          <a:cs typeface="Arial" panose="020B0604020202020204" pitchFamily="34" charset="0"/>
                        </a:rPr>
                        <a:t>ПОКАЗАТЕЛИ</a:t>
                      </a:r>
                    </a:p>
                  </a:txBody>
                  <a:tcPr anchor="ctr">
                    <a:noFill/>
                  </a:tcPr>
                </a:tc>
                <a:tc>
                  <a:txBody>
                    <a:bodyPr/>
                    <a:lstStyle/>
                    <a:p>
                      <a:pPr algn="ctr"/>
                      <a:r>
                        <a:rPr lang="x-none" sz="600" b="1" i="0" dirty="0">
                          <a:latin typeface="Arial" panose="020B0604020202020204" pitchFamily="34" charset="0"/>
                          <a:cs typeface="Arial" panose="020B0604020202020204" pitchFamily="34" charset="0"/>
                        </a:rPr>
                        <a:t>ЕД. ИЗМ</a:t>
                      </a:r>
                    </a:p>
                  </a:txBody>
                  <a:tcPr anchor="ctr">
                    <a:noFill/>
                  </a:tcPr>
                </a:tc>
                <a:tc>
                  <a:txBody>
                    <a:bodyPr/>
                    <a:lstStyle/>
                    <a:p>
                      <a:pPr algn="ctr"/>
                      <a:r>
                        <a:rPr lang="x-none" sz="600" b="1" i="0" smtClean="0">
                          <a:latin typeface="Arial" panose="020B0604020202020204" pitchFamily="34" charset="0"/>
                          <a:cs typeface="Arial" panose="020B0604020202020204" pitchFamily="34" charset="0"/>
                        </a:rPr>
                        <a:t>202</a:t>
                      </a:r>
                      <a:r>
                        <a:rPr lang="ru-RU" sz="600" b="1" i="0" smtClean="0">
                          <a:latin typeface="Arial" panose="020B0604020202020204" pitchFamily="34" charset="0"/>
                          <a:cs typeface="Arial" panose="020B0604020202020204" pitchFamily="34" charset="0"/>
                        </a:rPr>
                        <a:t>3</a:t>
                      </a:r>
                      <a:r>
                        <a:rPr lang="x-none" sz="600" b="1" i="0" smtClean="0">
                          <a:latin typeface="Arial" panose="020B0604020202020204" pitchFamily="34" charset="0"/>
                          <a:cs typeface="Arial" panose="020B0604020202020204" pitchFamily="34" charset="0"/>
                        </a:rPr>
                        <a:t> </a:t>
                      </a:r>
                      <a:r>
                        <a:rPr lang="x-none" sz="600" b="1" i="0" dirty="0">
                          <a:latin typeface="Arial" panose="020B0604020202020204" pitchFamily="34" charset="0"/>
                          <a:cs typeface="Arial" panose="020B0604020202020204" pitchFamily="34" charset="0"/>
                        </a:rPr>
                        <a:t>ГОД</a:t>
                      </a:r>
                    </a:p>
                  </a:txBody>
                  <a:tcPr anchor="ctr">
                    <a:noFill/>
                  </a:tcPr>
                </a:tc>
                <a:tc>
                  <a:txBody>
                    <a:bodyPr/>
                    <a:lstStyle/>
                    <a:p>
                      <a:pPr algn="ctr"/>
                      <a:r>
                        <a:rPr lang="x-none" sz="600" b="1" i="0" smtClean="0">
                          <a:latin typeface="Arial" panose="020B0604020202020204" pitchFamily="34" charset="0"/>
                          <a:cs typeface="Arial" panose="020B0604020202020204" pitchFamily="34" charset="0"/>
                        </a:rPr>
                        <a:t>202</a:t>
                      </a:r>
                      <a:r>
                        <a:rPr lang="ru-RU" sz="600" b="1" i="0" smtClean="0">
                          <a:latin typeface="Arial" panose="020B0604020202020204" pitchFamily="34" charset="0"/>
                          <a:cs typeface="Arial" panose="020B0604020202020204" pitchFamily="34" charset="0"/>
                        </a:rPr>
                        <a:t>4</a:t>
                      </a:r>
                      <a:r>
                        <a:rPr lang="x-none" sz="600" b="1" i="0" smtClean="0">
                          <a:latin typeface="Arial" panose="020B0604020202020204" pitchFamily="34" charset="0"/>
                          <a:cs typeface="Arial" panose="020B0604020202020204" pitchFamily="34" charset="0"/>
                        </a:rPr>
                        <a:t> </a:t>
                      </a:r>
                      <a:r>
                        <a:rPr lang="x-none" sz="600" b="1" i="0" dirty="0">
                          <a:latin typeface="Arial" panose="020B0604020202020204" pitchFamily="34" charset="0"/>
                          <a:cs typeface="Arial" panose="020B0604020202020204" pitchFamily="34" charset="0"/>
                        </a:rPr>
                        <a:t>ГОД</a:t>
                      </a:r>
                    </a:p>
                  </a:txBody>
                  <a:tcPr anchor="ctr">
                    <a:noFill/>
                  </a:tcPr>
                </a:tc>
                <a:extLst>
                  <a:ext uri="{0D108BD9-81ED-4DB2-BD59-A6C34878D82A}">
                    <a16:rowId xmlns="" xmlns:a16="http://schemas.microsoft.com/office/drawing/2014/main" val="3968852991"/>
                  </a:ext>
                </a:extLst>
              </a:tr>
              <a:tr h="407552">
                <a:tc>
                  <a:txBody>
                    <a:bodyPr/>
                    <a:lstStyle/>
                    <a:p>
                      <a:r>
                        <a:rPr lang="ru-RU" sz="700" b="1" i="0" dirty="0">
                          <a:latin typeface="Arial" panose="020B0604020202020204" pitchFamily="34" charset="0"/>
                          <a:cs typeface="Arial" panose="020B0604020202020204" pitchFamily="34" charset="0"/>
                        </a:rPr>
                        <a:t>с</a:t>
                      </a:r>
                      <a:r>
                        <a:rPr lang="x-none" sz="700" b="1" i="0" dirty="0">
                          <a:latin typeface="Arial" panose="020B0604020202020204" pitchFamily="34" charset="0"/>
                          <a:cs typeface="Arial" panose="020B0604020202020204" pitchFamily="34" charset="0"/>
                        </a:rPr>
                        <a:t>реднемесячная заработная плата одного работающего         по полному кругу предприятий</a:t>
                      </a:r>
                    </a:p>
                  </a:txBody>
                  <a:tcPr marL="144000" anchor="ctr">
                    <a:solidFill>
                      <a:srgbClr val="F1F1F1"/>
                    </a:solidFill>
                  </a:tcPr>
                </a:tc>
                <a:tc>
                  <a:txBody>
                    <a:bodyPr/>
                    <a:lstStyle/>
                    <a:p>
                      <a:pPr algn="ctr"/>
                      <a:r>
                        <a:rPr lang="x-none" sz="700" b="1" i="0" dirty="0">
                          <a:latin typeface="Arial" panose="020B0604020202020204" pitchFamily="34" charset="0"/>
                          <a:cs typeface="Arial" panose="020B0604020202020204" pitchFamily="34" charset="0"/>
                        </a:rPr>
                        <a:t>руб.</a:t>
                      </a:r>
                    </a:p>
                  </a:txBody>
                  <a:tcPr anchor="ctr">
                    <a:lnB w="12700" cap="flat" cmpd="sng" algn="ctr">
                      <a:solidFill>
                        <a:schemeClr val="bg1"/>
                      </a:solidFill>
                      <a:prstDash val="solid"/>
                      <a:round/>
                      <a:headEnd type="none" w="med" len="med"/>
                      <a:tailEnd type="none" w="med" len="med"/>
                    </a:lnB>
                    <a:solidFill>
                      <a:srgbClr val="F1F1F1"/>
                    </a:solidFill>
                  </a:tcPr>
                </a:tc>
                <a:tc>
                  <a:txBody>
                    <a:bodyPr/>
                    <a:lstStyle/>
                    <a:p>
                      <a:pPr algn="ctr"/>
                      <a:r>
                        <a:rPr lang="ru-RU" sz="700" b="1" i="0" smtClean="0">
                          <a:latin typeface="Arial" panose="020B0604020202020204" pitchFamily="34" charset="0"/>
                          <a:cs typeface="Arial" panose="020B0604020202020204" pitchFamily="34" charset="0"/>
                        </a:rPr>
                        <a:t>36 787</a:t>
                      </a:r>
                      <a:endParaRPr lang="x-none" sz="700" b="1" i="0" dirty="0">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F1F1F1"/>
                    </a:solidFill>
                  </a:tcPr>
                </a:tc>
                <a:tc>
                  <a:txBody>
                    <a:bodyPr/>
                    <a:lstStyle/>
                    <a:p>
                      <a:pPr algn="ctr"/>
                      <a:r>
                        <a:rPr lang="ru-RU" sz="700" b="1" i="0" smtClean="0">
                          <a:latin typeface="Arial" panose="020B0604020202020204" pitchFamily="34" charset="0"/>
                          <a:cs typeface="Arial" panose="020B0604020202020204" pitchFamily="34" charset="0"/>
                        </a:rPr>
                        <a:t>38 754</a:t>
                      </a:r>
                      <a:endParaRPr lang="x-none" sz="700" b="1" i="0" dirty="0">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F1F1F1"/>
                    </a:solidFill>
                  </a:tcPr>
                </a:tc>
                <a:extLst>
                  <a:ext uri="{0D108BD9-81ED-4DB2-BD59-A6C34878D82A}">
                    <a16:rowId xmlns="" xmlns:a16="http://schemas.microsoft.com/office/drawing/2014/main" val="1635506270"/>
                  </a:ext>
                </a:extLst>
              </a:tr>
              <a:tr h="407552">
                <a:tc>
                  <a:txBody>
                    <a:bodyPr/>
                    <a:lstStyle/>
                    <a:p>
                      <a:r>
                        <a:rPr lang="ru-RU" sz="700" b="1" i="0" dirty="0">
                          <a:latin typeface="Arial" panose="020B0604020202020204" pitchFamily="34" charset="0"/>
                          <a:cs typeface="Arial" panose="020B0604020202020204" pitchFamily="34" charset="0"/>
                        </a:rPr>
                        <a:t>с</a:t>
                      </a:r>
                      <a:r>
                        <a:rPr lang="x-none" sz="700" b="1" i="0" dirty="0">
                          <a:latin typeface="Arial" panose="020B0604020202020204" pitchFamily="34" charset="0"/>
                          <a:cs typeface="Arial" panose="020B0604020202020204" pitchFamily="34" charset="0"/>
                        </a:rPr>
                        <a:t>реднемесячная заработная плата </a:t>
                      </a:r>
                      <a:r>
                        <a:rPr lang="x-none" sz="700" b="1" i="0">
                          <a:latin typeface="Arial" panose="020B0604020202020204" pitchFamily="34" charset="0"/>
                          <a:cs typeface="Arial" panose="020B0604020202020204" pitchFamily="34" charset="0"/>
                        </a:rPr>
                        <a:t>по </a:t>
                      </a:r>
                      <a:r>
                        <a:rPr lang="x-none" sz="700" b="1" i="0" smtClean="0">
                          <a:latin typeface="Arial" panose="020B0604020202020204" pitchFamily="34" charset="0"/>
                          <a:cs typeface="Arial" panose="020B0604020202020204" pitchFamily="34" charset="0"/>
                        </a:rPr>
                        <a:t>(</a:t>
                      </a:r>
                      <a:r>
                        <a:rPr lang="ru-RU" sz="700" b="1" i="0" smtClean="0">
                          <a:latin typeface="Arial" panose="020B0604020202020204" pitchFamily="34" charset="0"/>
                          <a:cs typeface="Arial" panose="020B0604020202020204" pitchFamily="34" charset="0"/>
                        </a:rPr>
                        <a:t>Республике</a:t>
                      </a:r>
                      <a:r>
                        <a:rPr lang="ru-RU" sz="700" b="1" i="0" baseline="0" smtClean="0">
                          <a:latin typeface="Arial" panose="020B0604020202020204" pitchFamily="34" charset="0"/>
                          <a:cs typeface="Arial" panose="020B0604020202020204" pitchFamily="34" charset="0"/>
                        </a:rPr>
                        <a:t> Дагестан</a:t>
                      </a:r>
                      <a:r>
                        <a:rPr lang="x-none" sz="700" b="1" i="0" smtClean="0">
                          <a:latin typeface="Arial" panose="020B0604020202020204" pitchFamily="34" charset="0"/>
                          <a:cs typeface="Arial" panose="020B0604020202020204" pitchFamily="34" charset="0"/>
                        </a:rPr>
                        <a:t>)</a:t>
                      </a:r>
                      <a:endParaRPr lang="x-none" sz="700" b="0" i="0" dirty="0">
                        <a:latin typeface="Arial" panose="020B0604020202020204" pitchFamily="34" charset="0"/>
                        <a:cs typeface="Arial" panose="020B0604020202020204" pitchFamily="34" charset="0"/>
                      </a:endParaRPr>
                    </a:p>
                  </a:txBody>
                  <a:tcPr marL="144000" anchor="ctr">
                    <a:solidFill>
                      <a:srgbClr val="F1F1F1"/>
                    </a:solidFill>
                  </a:tcPr>
                </a:tc>
                <a:tc>
                  <a:txBody>
                    <a:bodyPr/>
                    <a:lstStyle/>
                    <a:p>
                      <a:pPr algn="ctr"/>
                      <a:r>
                        <a:rPr lang="x-none" sz="700" b="1" i="0" dirty="0">
                          <a:latin typeface="Arial" panose="020B0604020202020204" pitchFamily="34" charset="0"/>
                          <a:cs typeface="Arial" panose="020B0604020202020204" pitchFamily="34" charset="0"/>
                        </a:rPr>
                        <a:t>руб.</a:t>
                      </a:r>
                    </a:p>
                  </a:txBody>
                  <a:tcPr anchor="ctr">
                    <a:lnT w="12700" cap="flat" cmpd="sng" algn="ctr">
                      <a:solidFill>
                        <a:schemeClr val="bg1"/>
                      </a:solidFill>
                      <a:prstDash val="solid"/>
                      <a:round/>
                      <a:headEnd type="none" w="med" len="med"/>
                      <a:tailEnd type="none" w="med" len="med"/>
                    </a:lnT>
                    <a:solidFill>
                      <a:srgbClr val="F1F1F1"/>
                    </a:solidFill>
                  </a:tcPr>
                </a:tc>
                <a:tc>
                  <a:txBody>
                    <a:bodyPr/>
                    <a:lstStyle/>
                    <a:p>
                      <a:pPr algn="ctr"/>
                      <a:r>
                        <a:rPr lang="ru-RU" sz="700" b="1" i="0" smtClean="0">
                          <a:latin typeface="Arial" panose="020B0604020202020204" pitchFamily="34" charset="0"/>
                          <a:cs typeface="Arial" panose="020B0604020202020204" pitchFamily="34" charset="0"/>
                        </a:rPr>
                        <a:t>38</a:t>
                      </a:r>
                      <a:r>
                        <a:rPr lang="ru-RU" sz="700" b="1" i="0" baseline="0" smtClean="0">
                          <a:latin typeface="Arial" panose="020B0604020202020204" pitchFamily="34" charset="0"/>
                          <a:cs typeface="Arial" panose="020B0604020202020204" pitchFamily="34" charset="0"/>
                        </a:rPr>
                        <a:t> 554</a:t>
                      </a:r>
                      <a:endParaRPr lang="x-none" sz="700" b="1" i="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F1F1F1"/>
                    </a:solidFill>
                  </a:tcPr>
                </a:tc>
                <a:tc>
                  <a:txBody>
                    <a:bodyPr/>
                    <a:lstStyle/>
                    <a:p>
                      <a:pPr algn="ctr"/>
                      <a:r>
                        <a:rPr lang="ru-RU" sz="700" b="1" i="0" smtClean="0">
                          <a:latin typeface="Arial" panose="020B0604020202020204" pitchFamily="34" charset="0"/>
                          <a:cs typeface="Arial" panose="020B0604020202020204" pitchFamily="34" charset="0"/>
                        </a:rPr>
                        <a:t>39</a:t>
                      </a:r>
                      <a:r>
                        <a:rPr lang="ru-RU" sz="700" b="1" i="0" baseline="0" smtClean="0">
                          <a:latin typeface="Arial" panose="020B0604020202020204" pitchFamily="34" charset="0"/>
                          <a:cs typeface="Arial" panose="020B0604020202020204" pitchFamily="34" charset="0"/>
                        </a:rPr>
                        <a:t> 102</a:t>
                      </a:r>
                      <a:endParaRPr lang="x-none" sz="700" b="1" i="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F1F1F1"/>
                    </a:solidFill>
                  </a:tcPr>
                </a:tc>
                <a:extLst>
                  <a:ext uri="{0D108BD9-81ED-4DB2-BD59-A6C34878D82A}">
                    <a16:rowId xmlns="" xmlns:a16="http://schemas.microsoft.com/office/drawing/2014/main" val="291879490"/>
                  </a:ext>
                </a:extLst>
              </a:tr>
              <a:tr h="407552">
                <a:tc>
                  <a:txBody>
                    <a:bodyPr/>
                    <a:lstStyle/>
                    <a:p>
                      <a:r>
                        <a:rPr lang="ru-RU" sz="700" b="1" smtClean="0">
                          <a:latin typeface="Arial" panose="020B0604020202020204" pitchFamily="34" charset="0"/>
                          <a:cs typeface="Arial" panose="020B0604020202020204" pitchFamily="34" charset="0"/>
                        </a:rPr>
                        <a:t>номинальная заработная плата по Республике Дагестан </a:t>
                      </a:r>
                      <a:endParaRPr lang="x-none" sz="600" b="1" i="0" dirty="0">
                        <a:latin typeface="Arial" panose="020B0604020202020204" pitchFamily="34" charset="0"/>
                        <a:cs typeface="Arial" panose="020B0604020202020204" pitchFamily="34" charset="0"/>
                      </a:endParaRPr>
                    </a:p>
                  </a:txBody>
                  <a:tcPr marL="144000" anchor="c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x-none" sz="700" b="1" i="0" smtClean="0">
                          <a:latin typeface="Arial" panose="020B0604020202020204" pitchFamily="34" charset="0"/>
                          <a:cs typeface="Arial" panose="020B0604020202020204" pitchFamily="34" charset="0"/>
                        </a:rPr>
                        <a:t>%</a:t>
                      </a:r>
                    </a:p>
                  </a:txBody>
                  <a:tcPr anchor="c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700" b="1" i="0" smtClean="0">
                          <a:latin typeface="Arial" panose="020B0604020202020204" pitchFamily="34" charset="0"/>
                          <a:cs typeface="Arial" panose="020B0604020202020204" pitchFamily="34" charset="0"/>
                        </a:rPr>
                        <a:t>110</a:t>
                      </a:r>
                      <a:r>
                        <a:rPr lang="x-none" sz="700" b="1" i="0" smtClean="0">
                          <a:latin typeface="Arial" panose="020B0604020202020204" pitchFamily="34" charset="0"/>
                          <a:cs typeface="Arial" panose="020B0604020202020204" pitchFamily="34" charset="0"/>
                        </a:rPr>
                        <a:t>%</a:t>
                      </a:r>
                    </a:p>
                  </a:txBody>
                  <a:tcPr anchor="c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700" b="1" i="0" smtClean="0">
                          <a:latin typeface="Arial" panose="020B0604020202020204" pitchFamily="34" charset="0"/>
                          <a:cs typeface="Arial" panose="020B0604020202020204" pitchFamily="34" charset="0"/>
                        </a:rPr>
                        <a:t>111</a:t>
                      </a:r>
                      <a:r>
                        <a:rPr lang="x-none" sz="700" b="1" i="0" smtClean="0">
                          <a:latin typeface="Arial" panose="020B0604020202020204" pitchFamily="34" charset="0"/>
                          <a:cs typeface="Arial" panose="020B0604020202020204" pitchFamily="34" charset="0"/>
                        </a:rPr>
                        <a:t>%</a:t>
                      </a:r>
                    </a:p>
                  </a:txBody>
                  <a:tcPr anchor="ctr">
                    <a:solidFill>
                      <a:srgbClr val="F1F1F1"/>
                    </a:solidFill>
                  </a:tcPr>
                </a:tc>
                <a:extLst>
                  <a:ext uri="{0D108BD9-81ED-4DB2-BD59-A6C34878D82A}">
                    <a16:rowId xmlns="" xmlns:a16="http://schemas.microsoft.com/office/drawing/2014/main" val="3430292117"/>
                  </a:ext>
                </a:extLst>
              </a:tr>
              <a:tr h="407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700" b="1" i="0" dirty="0">
                          <a:latin typeface="Arial" panose="020B0604020202020204" pitchFamily="34" charset="0"/>
                          <a:cs typeface="Arial" panose="020B0604020202020204" pitchFamily="34" charset="0"/>
                        </a:rPr>
                        <a:t>реальная</a:t>
                      </a:r>
                      <a:r>
                        <a:rPr lang="x-none" sz="700" b="1" i="0" dirty="0">
                          <a:latin typeface="Arial" panose="020B0604020202020204" pitchFamily="34" charset="0"/>
                          <a:cs typeface="Arial" panose="020B0604020202020204" pitchFamily="34" charset="0"/>
                        </a:rPr>
                        <a:t> заработная плата </a:t>
                      </a:r>
                    </a:p>
                    <a:p>
                      <a:r>
                        <a:rPr lang="x-none" sz="700" b="1" i="0">
                          <a:latin typeface="Arial" panose="020B0604020202020204" pitchFamily="34" charset="0"/>
                          <a:cs typeface="Arial" panose="020B0604020202020204" pitchFamily="34" charset="0"/>
                        </a:rPr>
                        <a:t>по </a:t>
                      </a:r>
                      <a:r>
                        <a:rPr lang="ru-RU" sz="700" b="1" i="0" smtClean="0">
                          <a:latin typeface="Arial" panose="020B0604020202020204" pitchFamily="34" charset="0"/>
                          <a:cs typeface="Arial" panose="020B0604020202020204" pitchFamily="34" charset="0"/>
                        </a:rPr>
                        <a:t>Республике</a:t>
                      </a:r>
                      <a:r>
                        <a:rPr lang="ru-RU" sz="700" b="1" i="0" baseline="0" smtClean="0">
                          <a:latin typeface="Arial" panose="020B0604020202020204" pitchFamily="34" charset="0"/>
                          <a:cs typeface="Arial" panose="020B0604020202020204" pitchFamily="34" charset="0"/>
                        </a:rPr>
                        <a:t> Дагестан</a:t>
                      </a:r>
                      <a:endParaRPr lang="x-none" sz="700" b="1" i="0" dirty="0">
                        <a:latin typeface="Arial" panose="020B0604020202020204" pitchFamily="34" charset="0"/>
                        <a:cs typeface="Arial" panose="020B0604020202020204" pitchFamily="34" charset="0"/>
                      </a:endParaRPr>
                    </a:p>
                  </a:txBody>
                  <a:tcPr marL="144000" marB="72000" anchor="ctr">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700" b="1" i="0" smtClean="0">
                          <a:latin typeface="Arial" panose="020B0604020202020204" pitchFamily="34" charset="0"/>
                          <a:cs typeface="Arial" panose="020B0604020202020204" pitchFamily="34" charset="0"/>
                        </a:rPr>
                        <a:t>руб.</a:t>
                      </a:r>
                      <a:endParaRPr lang="x-none" sz="700" b="1" i="0" dirty="0">
                        <a:latin typeface="Arial" panose="020B0604020202020204" pitchFamily="34" charset="0"/>
                        <a:cs typeface="Arial" panose="020B0604020202020204" pitchFamily="34" charset="0"/>
                      </a:endParaRPr>
                    </a:p>
                  </a:txBody>
                  <a:tcPr marB="72000" anchor="ctr">
                    <a:lnB w="12700" cap="flat" cmpd="sng" algn="ctr">
                      <a:noFill/>
                      <a:prstDash val="solid"/>
                      <a:round/>
                      <a:headEnd type="none" w="med" len="med"/>
                      <a:tailEnd type="none" w="med" len="med"/>
                    </a:lnB>
                    <a:noFill/>
                  </a:tcPr>
                </a:tc>
                <a:tc>
                  <a:txBody>
                    <a:bodyPr/>
                    <a:lstStyle/>
                    <a:p>
                      <a:pPr algn="ctr"/>
                      <a:r>
                        <a:rPr lang="ru-RU" sz="700" b="1" i="0" smtClean="0">
                          <a:latin typeface="Arial" panose="020B0604020202020204" pitchFamily="34" charset="0"/>
                          <a:cs typeface="Arial" panose="020B0604020202020204" pitchFamily="34" charset="0"/>
                        </a:rPr>
                        <a:t>40526</a:t>
                      </a:r>
                      <a:endParaRPr lang="x-none" sz="700" b="1" i="0" dirty="0">
                        <a:latin typeface="Arial" panose="020B0604020202020204" pitchFamily="34" charset="0"/>
                        <a:cs typeface="Arial" panose="020B0604020202020204" pitchFamily="34" charset="0"/>
                      </a:endParaRPr>
                    </a:p>
                  </a:txBody>
                  <a:tcPr marB="72000" anchor="ctr">
                    <a:lnB w="12700" cap="flat" cmpd="sng" algn="ctr">
                      <a:noFill/>
                      <a:prstDash val="solid"/>
                      <a:round/>
                      <a:headEnd type="none" w="med" len="med"/>
                      <a:tailEnd type="none" w="med" len="med"/>
                    </a:lnB>
                    <a:noFill/>
                  </a:tcPr>
                </a:tc>
                <a:tc>
                  <a:txBody>
                    <a:bodyPr/>
                    <a:lstStyle/>
                    <a:p>
                      <a:pPr algn="ctr"/>
                      <a:r>
                        <a:rPr lang="x-none" sz="700" b="1" i="0" dirty="0">
                          <a:latin typeface="Arial" panose="020B0604020202020204" pitchFamily="34" charset="0"/>
                          <a:cs typeface="Arial" panose="020B0604020202020204" pitchFamily="34" charset="0"/>
                        </a:rPr>
                        <a:t>41 433</a:t>
                      </a:r>
                    </a:p>
                  </a:txBody>
                  <a:tcPr marB="72000" anchor="ctr">
                    <a:lnB w="12700" cap="flat" cmpd="sng" algn="ctr">
                      <a:noFill/>
                      <a:prstDash val="solid"/>
                      <a:round/>
                      <a:headEnd type="none" w="med" len="med"/>
                      <a:tailEnd type="none" w="med" len="med"/>
                    </a:lnB>
                    <a:noFill/>
                  </a:tcPr>
                </a:tc>
                <a:extLst>
                  <a:ext uri="{0D108BD9-81ED-4DB2-BD59-A6C34878D82A}">
                    <a16:rowId xmlns="" xmlns:a16="http://schemas.microsoft.com/office/drawing/2014/main" val="3165497627"/>
                  </a:ext>
                </a:extLst>
              </a:tr>
            </a:tbl>
          </a:graphicData>
        </a:graphic>
      </p:graphicFrame>
      <p:sp>
        <p:nvSpPr>
          <p:cNvPr id="60" name="TextBox 59">
            <a:extLst>
              <a:ext uri="{FF2B5EF4-FFF2-40B4-BE49-F238E27FC236}">
                <a16:creationId xmlns="" xmlns:a16="http://schemas.microsoft.com/office/drawing/2014/main" id="{7326AD10-2947-EFC3-9FD0-462C38686134}"/>
              </a:ext>
            </a:extLst>
          </p:cNvPr>
          <p:cNvSpPr txBox="1"/>
          <p:nvPr/>
        </p:nvSpPr>
        <p:spPr>
          <a:xfrm>
            <a:off x="627015" y="3804062"/>
            <a:ext cx="4277517" cy="92333"/>
          </a:xfrm>
          <a:prstGeom prst="rect">
            <a:avLst/>
          </a:prstGeom>
          <a:noFill/>
        </p:spPr>
        <p:txBody>
          <a:bodyPr wrap="square" lIns="0" tIns="0" rIns="0" bIns="0" rtlCol="0">
            <a:spAutoFit/>
          </a:bodyPr>
          <a:lstStyle/>
          <a:p>
            <a:r>
              <a:rPr lang="en-US" sz="600" i="1" dirty="0">
                <a:solidFill>
                  <a:srgbClr val="A6A6A6"/>
                </a:solidFill>
                <a:latin typeface="Arial" panose="020B0604020202020204" pitchFamily="34" charset="0"/>
                <a:cs typeface="Arial" panose="020B0604020202020204" pitchFamily="34" charset="0"/>
              </a:rPr>
              <a:t>*</a:t>
            </a:r>
            <a:r>
              <a:rPr lang="ru-RU" sz="600" i="1" dirty="0">
                <a:solidFill>
                  <a:srgbClr val="A6A6A6"/>
                </a:solidFill>
                <a:latin typeface="Arial" panose="020B0604020202020204" pitchFamily="34" charset="0"/>
                <a:cs typeface="Arial" panose="020B0604020202020204" pitchFamily="34" charset="0"/>
              </a:rPr>
              <a:t>к</a:t>
            </a:r>
            <a:r>
              <a:rPr lang="en-US" sz="600" i="1" dirty="0">
                <a:solidFill>
                  <a:srgbClr val="A6A6A6"/>
                </a:solidFill>
                <a:latin typeface="Arial" panose="020B0604020202020204" pitchFamily="34" charset="0"/>
                <a:cs typeface="Arial" panose="020B0604020202020204" pitchFamily="34" charset="0"/>
              </a:rPr>
              <a:t> 2021</a:t>
            </a:r>
            <a:r>
              <a:rPr lang="ru-RU" sz="600" i="1" dirty="0">
                <a:solidFill>
                  <a:srgbClr val="A6A6A6"/>
                </a:solidFill>
                <a:latin typeface="Arial" panose="020B0604020202020204" pitchFamily="34" charset="0"/>
                <a:cs typeface="Arial" panose="020B0604020202020204" pitchFamily="34" charset="0"/>
              </a:rPr>
              <a:t> году</a:t>
            </a:r>
            <a:endParaRPr lang="x-none" sz="600" i="1" dirty="0">
              <a:solidFill>
                <a:srgbClr val="A6A6A6"/>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 xmlns:a16="http://schemas.microsoft.com/office/drawing/2014/main" id="{202ED880-7F9C-7522-6A34-8939D1C06451}"/>
              </a:ext>
            </a:extLst>
          </p:cNvPr>
          <p:cNvSpPr txBox="1"/>
          <p:nvPr/>
        </p:nvSpPr>
        <p:spPr>
          <a:xfrm>
            <a:off x="5316390" y="3804062"/>
            <a:ext cx="4277517" cy="92333"/>
          </a:xfrm>
          <a:prstGeom prst="rect">
            <a:avLst/>
          </a:prstGeom>
          <a:noFill/>
        </p:spPr>
        <p:txBody>
          <a:bodyPr wrap="square" lIns="0" tIns="0" rIns="0" bIns="0" rtlCol="0">
            <a:spAutoFit/>
          </a:bodyPr>
          <a:lstStyle/>
          <a:p>
            <a:r>
              <a:rPr lang="en-US" sz="600" i="1" dirty="0">
                <a:solidFill>
                  <a:srgbClr val="A6A6A6"/>
                </a:solidFill>
                <a:latin typeface="Arial" panose="020B0604020202020204" pitchFamily="34" charset="0"/>
                <a:cs typeface="Arial" panose="020B0604020202020204" pitchFamily="34" charset="0"/>
              </a:rPr>
              <a:t>*</a:t>
            </a:r>
            <a:r>
              <a:rPr lang="ru-RU" sz="600" i="1" dirty="0">
                <a:solidFill>
                  <a:srgbClr val="A6A6A6"/>
                </a:solidFill>
                <a:latin typeface="Arial" panose="020B0604020202020204" pitchFamily="34" charset="0"/>
                <a:cs typeface="Arial" panose="020B0604020202020204" pitchFamily="34" charset="0"/>
              </a:rPr>
              <a:t>темп роста указан в процентах к предыдущему году</a:t>
            </a:r>
            <a:endParaRPr lang="x-none" sz="600" i="1" dirty="0">
              <a:solidFill>
                <a:srgbClr val="A6A6A6"/>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 xmlns:a16="http://schemas.microsoft.com/office/drawing/2014/main" id="{423ED422-DF9E-9D1D-A2F9-831F081A251F}"/>
              </a:ext>
            </a:extLst>
          </p:cNvPr>
          <p:cNvSpPr txBox="1"/>
          <p:nvPr/>
        </p:nvSpPr>
        <p:spPr>
          <a:xfrm>
            <a:off x="5498819" y="4346722"/>
            <a:ext cx="2446991" cy="369332"/>
          </a:xfrm>
          <a:prstGeom prst="rect">
            <a:avLst/>
          </a:prstGeom>
          <a:noFill/>
        </p:spPr>
        <p:txBody>
          <a:bodyPr wrap="square" lIns="0" tIns="0" rIns="0" bIns="0" rtlCol="0">
            <a:spAutoFit/>
          </a:bodyPr>
          <a:lstStyle/>
          <a:p>
            <a:r>
              <a:rPr lang="ru-RU" sz="2400" b="1" smtClean="0">
                <a:solidFill>
                  <a:srgbClr val="4756A0"/>
                </a:solidFill>
                <a:latin typeface="Arial" panose="020B0604020202020204" pitchFamily="34" charset="0"/>
                <a:cs typeface="Arial" panose="020B0604020202020204" pitchFamily="34" charset="0"/>
              </a:rPr>
              <a:t>1,6%</a:t>
            </a:r>
            <a:endParaRPr lang="x-none" sz="2400" b="1" dirty="0">
              <a:solidFill>
                <a:srgbClr val="4756A0"/>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 xmlns:a16="http://schemas.microsoft.com/office/drawing/2014/main" id="{BEBF4CEF-8376-EA30-4646-371E66EC9A7B}"/>
              </a:ext>
            </a:extLst>
          </p:cNvPr>
          <p:cNvSpPr txBox="1"/>
          <p:nvPr/>
        </p:nvSpPr>
        <p:spPr>
          <a:xfrm>
            <a:off x="5498819" y="4848841"/>
            <a:ext cx="1617598" cy="338554"/>
          </a:xfrm>
          <a:prstGeom prst="rect">
            <a:avLst/>
          </a:prstGeom>
          <a:noFill/>
        </p:spPr>
        <p:txBody>
          <a:bodyPr wrap="square" lIns="0" tIns="0" rIns="0" bIns="0" rtlCol="0">
            <a:spAutoFit/>
          </a:bodyPr>
          <a:lstStyle/>
          <a:p>
            <a:r>
              <a:rPr lang="ru-RU" sz="1100" b="1" dirty="0">
                <a:solidFill>
                  <a:srgbClr val="4756A0"/>
                </a:solidFill>
                <a:latin typeface="Arial" panose="020B0604020202020204" pitchFamily="34" charset="0"/>
                <a:cs typeface="Arial" panose="020B0604020202020204" pitchFamily="34" charset="0"/>
              </a:rPr>
              <a:t>регистрируемая безработица </a:t>
            </a:r>
            <a:endParaRPr lang="x-none" sz="1100" b="1" dirty="0">
              <a:solidFill>
                <a:srgbClr val="4756A0"/>
              </a:solidFill>
              <a:latin typeface="Arial" panose="020B0604020202020204" pitchFamily="34" charset="0"/>
              <a:cs typeface="Arial" panose="020B0604020202020204" pitchFamily="34" charset="0"/>
            </a:endParaRPr>
          </a:p>
        </p:txBody>
      </p:sp>
      <p:pic>
        <p:nvPicPr>
          <p:cNvPr id="71" name="Рисунок 70" descr="Отменить подписку со сплошной заливкой">
            <a:extLst>
              <a:ext uri="{FF2B5EF4-FFF2-40B4-BE49-F238E27FC236}">
                <a16:creationId xmlns="" xmlns:a16="http://schemas.microsoft.com/office/drawing/2014/main" id="{96BAE458-C0B9-5E94-E09C-84ADC48272EE}"/>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966417" y="4066128"/>
            <a:ext cx="360000" cy="360000"/>
          </a:xfrm>
          <a:prstGeom prst="rect">
            <a:avLst/>
          </a:prstGeom>
        </p:spPr>
      </p:pic>
      <p:pic>
        <p:nvPicPr>
          <p:cNvPr id="73" name="Рисунок 72" descr="Уменьшить со сплошной заливкой">
            <a:extLst>
              <a:ext uri="{FF2B5EF4-FFF2-40B4-BE49-F238E27FC236}">
                <a16:creationId xmlns="" xmlns:a16="http://schemas.microsoft.com/office/drawing/2014/main" id="{F7DE0371-C049-15C0-FB63-F322CF1A11E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9315342" y="4066128"/>
            <a:ext cx="360000" cy="360000"/>
          </a:xfrm>
          <a:prstGeom prst="rect">
            <a:avLst/>
          </a:prstGeom>
        </p:spPr>
      </p:pic>
      <p:sp>
        <p:nvSpPr>
          <p:cNvPr id="79" name="TextBox 78">
            <a:extLst>
              <a:ext uri="{FF2B5EF4-FFF2-40B4-BE49-F238E27FC236}">
                <a16:creationId xmlns="" xmlns:a16="http://schemas.microsoft.com/office/drawing/2014/main" id="{722792DB-D6F2-13EE-AD40-3281D52F5D03}"/>
              </a:ext>
            </a:extLst>
          </p:cNvPr>
          <p:cNvSpPr txBox="1"/>
          <p:nvPr/>
        </p:nvSpPr>
        <p:spPr>
          <a:xfrm>
            <a:off x="7825075" y="4345470"/>
            <a:ext cx="518040" cy="369332"/>
          </a:xfrm>
          <a:prstGeom prst="rect">
            <a:avLst/>
          </a:prstGeom>
          <a:noFill/>
        </p:spPr>
        <p:txBody>
          <a:bodyPr wrap="square" lIns="0" tIns="0" rIns="0" bIns="0" rtlCol="0">
            <a:spAutoFit/>
          </a:bodyPr>
          <a:lstStyle/>
          <a:p>
            <a:r>
              <a:rPr lang="ru-RU" sz="2400" b="1" smtClean="0">
                <a:solidFill>
                  <a:srgbClr val="4756A0"/>
                </a:solidFill>
                <a:latin typeface="Arial" panose="020B0604020202020204" pitchFamily="34" charset="0"/>
                <a:cs typeface="Arial" panose="020B0604020202020204" pitchFamily="34" charset="0"/>
              </a:rPr>
              <a:t>936</a:t>
            </a:r>
            <a:endParaRPr lang="x-none" sz="2400" b="1" dirty="0">
              <a:solidFill>
                <a:srgbClr val="4756A0"/>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 xmlns:a16="http://schemas.microsoft.com/office/drawing/2014/main" id="{D265CD84-16A0-1463-24A7-04BB3B4AC8B8}"/>
              </a:ext>
            </a:extLst>
          </p:cNvPr>
          <p:cNvSpPr txBox="1"/>
          <p:nvPr/>
        </p:nvSpPr>
        <p:spPr>
          <a:xfrm>
            <a:off x="8352413" y="4496843"/>
            <a:ext cx="383645" cy="169277"/>
          </a:xfrm>
          <a:prstGeom prst="rect">
            <a:avLst/>
          </a:prstGeom>
          <a:noFill/>
        </p:spPr>
        <p:txBody>
          <a:bodyPr wrap="square" lIns="0" tIns="0" rIns="0" bIns="0" rtlCol="0">
            <a:spAutoFit/>
          </a:bodyPr>
          <a:lstStyle/>
          <a:p>
            <a:r>
              <a:rPr lang="ru-RU" sz="1100" b="1" dirty="0">
                <a:solidFill>
                  <a:srgbClr val="4756A0"/>
                </a:solidFill>
                <a:latin typeface="Arial" panose="020B0604020202020204" pitchFamily="34" charset="0"/>
                <a:cs typeface="Arial" panose="020B0604020202020204" pitchFamily="34" charset="0"/>
              </a:rPr>
              <a:t>чел.</a:t>
            </a:r>
            <a:endParaRPr lang="x-none" sz="1100" b="1" dirty="0">
              <a:solidFill>
                <a:srgbClr val="4756A0"/>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 xmlns:a16="http://schemas.microsoft.com/office/drawing/2014/main" id="{C1F7855C-3C0A-4AA7-EFF7-C1E794F9135E}"/>
              </a:ext>
            </a:extLst>
          </p:cNvPr>
          <p:cNvSpPr txBox="1"/>
          <p:nvPr/>
        </p:nvSpPr>
        <p:spPr>
          <a:xfrm>
            <a:off x="7623954" y="6329880"/>
            <a:ext cx="4277517" cy="92333"/>
          </a:xfrm>
          <a:prstGeom prst="rect">
            <a:avLst/>
          </a:prstGeom>
          <a:noFill/>
        </p:spPr>
        <p:txBody>
          <a:bodyPr wrap="square" lIns="0" tIns="0" rIns="0" bIns="0" rtlCol="0">
            <a:spAutoFit/>
          </a:bodyPr>
          <a:lstStyle/>
          <a:p>
            <a:r>
              <a:rPr lang="ru-RU" sz="600" i="1" dirty="0">
                <a:solidFill>
                  <a:srgbClr val="A6A6A6"/>
                </a:solidFill>
                <a:latin typeface="Arial" panose="020B0604020202020204" pitchFamily="34" charset="0"/>
                <a:cs typeface="Arial" panose="020B0604020202020204" pitchFamily="34" charset="0"/>
              </a:rPr>
              <a:t>*Нетрудоустроенные граждане на 01.01.2023 </a:t>
            </a:r>
            <a:endParaRPr lang="x-none" sz="600" i="1" dirty="0">
              <a:solidFill>
                <a:srgbClr val="A6A6A6"/>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7259A5D2-BA6C-18B9-A53B-3BE1381C4120}"/>
              </a:ext>
            </a:extLst>
          </p:cNvPr>
          <p:cNvSpPr txBox="1"/>
          <p:nvPr/>
        </p:nvSpPr>
        <p:spPr>
          <a:xfrm>
            <a:off x="627016" y="6607261"/>
            <a:ext cx="7317882" cy="123111"/>
          </a:xfrm>
          <a:prstGeom prst="rect">
            <a:avLst/>
          </a:prstGeom>
          <a:noFill/>
        </p:spPr>
        <p:txBody>
          <a:bodyPr wrap="square" lIns="0" tIns="0" rIns="0" bIns="0" rtlCol="0">
            <a:spAutoFit/>
          </a:bodyPr>
          <a:lstStyle/>
          <a:p>
            <a:r>
              <a:rPr lang="x-none" sz="800">
                <a:latin typeface="Arial" panose="020B0604020202020204" pitchFamily="34" charset="0"/>
                <a:cs typeface="Arial" panose="020B0604020202020204" pitchFamily="34" charset="0"/>
              </a:rPr>
              <a:t>ИНВЕСТИЦИОННЫЙ ПРОФИЛЬ </a:t>
            </a:r>
            <a:r>
              <a:rPr lang="ru-RU" sz="800" b="1">
                <a:latin typeface="Arial" panose="020B0604020202020204" pitchFamily="34" charset="0"/>
                <a:cs typeface="Arial" panose="020B0604020202020204" pitchFamily="34" charset="0"/>
              </a:rPr>
              <a:t>МО «ХАСАВЮРТОВСКИЙ РАЙОН</a:t>
            </a:r>
            <a:r>
              <a:rPr lang="ru-RU" sz="800" b="1" smtClean="0">
                <a:latin typeface="Arial" panose="020B0604020202020204" pitchFamily="34" charset="0"/>
                <a:cs typeface="Arial" panose="020B0604020202020204" pitchFamily="34" charset="0"/>
              </a:rPr>
              <a:t>»</a:t>
            </a:r>
            <a:endParaRPr lang="ru-RU" sz="80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D7D2CD61-52B2-2F21-B305-8346B1FF7764}"/>
              </a:ext>
            </a:extLst>
          </p:cNvPr>
          <p:cNvSpPr txBox="1"/>
          <p:nvPr/>
        </p:nvSpPr>
        <p:spPr>
          <a:xfrm>
            <a:off x="7835654" y="5891942"/>
            <a:ext cx="1839688" cy="184666"/>
          </a:xfrm>
          <a:prstGeom prst="rect">
            <a:avLst/>
          </a:prstGeom>
          <a:noFill/>
        </p:spPr>
        <p:txBody>
          <a:bodyPr wrap="square" lIns="0" tIns="0" rIns="0" bIns="0" rtlCol="0">
            <a:spAutoFit/>
          </a:bodyPr>
          <a:lstStyle/>
          <a:p>
            <a:r>
              <a:rPr lang="ru-RU" sz="600" b="1" dirty="0">
                <a:solidFill>
                  <a:srgbClr val="4756A0"/>
                </a:solidFill>
                <a:latin typeface="Arial" panose="020B0604020202020204" pitchFamily="34" charset="0"/>
                <a:cs typeface="Arial" panose="020B0604020202020204" pitchFamily="34" charset="0"/>
              </a:rPr>
              <a:t>показатели </a:t>
            </a:r>
            <a:r>
              <a:rPr lang="ru-RU" sz="600" b="1">
                <a:solidFill>
                  <a:srgbClr val="4756A0"/>
                </a:solidFill>
                <a:latin typeface="Arial" panose="020B0604020202020204" pitchFamily="34" charset="0"/>
                <a:cs typeface="Arial" panose="020B0604020202020204" pitchFamily="34" charset="0"/>
              </a:rPr>
              <a:t>по </a:t>
            </a:r>
            <a:r>
              <a:rPr lang="ru-RU" sz="600" b="1" smtClean="0">
                <a:solidFill>
                  <a:srgbClr val="4756A0"/>
                </a:solidFill>
                <a:latin typeface="Arial" panose="020B0604020202020204" pitchFamily="34" charset="0"/>
                <a:cs typeface="Arial" panose="020B0604020202020204" pitchFamily="34" charset="0"/>
              </a:rPr>
              <a:t>Хасавюртовский район</a:t>
            </a:r>
            <a:endParaRPr lang="ru-RU" sz="600" b="1" dirty="0">
              <a:solidFill>
                <a:srgbClr val="4756A0"/>
              </a:solidFill>
              <a:latin typeface="Arial" panose="020B0604020202020204" pitchFamily="34" charset="0"/>
              <a:cs typeface="Arial" panose="020B0604020202020204" pitchFamily="34" charset="0"/>
            </a:endParaRPr>
          </a:p>
          <a:p>
            <a:r>
              <a:rPr lang="ru-RU" sz="600" b="1">
                <a:solidFill>
                  <a:srgbClr val="4756A0"/>
                </a:solidFill>
                <a:latin typeface="Arial" panose="020B0604020202020204" pitchFamily="34" charset="0"/>
                <a:cs typeface="Arial" panose="020B0604020202020204" pitchFamily="34" charset="0"/>
              </a:rPr>
              <a:t>на </a:t>
            </a:r>
            <a:r>
              <a:rPr lang="ru-RU" sz="600" b="1" smtClean="0">
                <a:solidFill>
                  <a:srgbClr val="4756A0"/>
                </a:solidFill>
                <a:latin typeface="Arial" panose="020B0604020202020204" pitchFamily="34" charset="0"/>
                <a:cs typeface="Arial" panose="020B0604020202020204" pitchFamily="34" charset="0"/>
              </a:rPr>
              <a:t>01.01.2024</a:t>
            </a:r>
            <a:endParaRPr lang="x-none" sz="600" b="1" dirty="0">
              <a:solidFill>
                <a:srgbClr val="4756A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5D23F441-3CBA-940B-B7FB-81A8DF61A225}"/>
              </a:ext>
            </a:extLst>
          </p:cNvPr>
          <p:cNvSpPr txBox="1"/>
          <p:nvPr/>
        </p:nvSpPr>
        <p:spPr>
          <a:xfrm>
            <a:off x="5507925" y="5891942"/>
            <a:ext cx="1617598" cy="184666"/>
          </a:xfrm>
          <a:prstGeom prst="rect">
            <a:avLst/>
          </a:prstGeom>
          <a:noFill/>
        </p:spPr>
        <p:txBody>
          <a:bodyPr wrap="square" lIns="0" tIns="0" rIns="0" bIns="0" rtlCol="0">
            <a:spAutoFit/>
          </a:bodyPr>
          <a:lstStyle/>
          <a:p>
            <a:r>
              <a:rPr lang="ru-RU" sz="600" b="1" dirty="0">
                <a:solidFill>
                  <a:srgbClr val="4756A0"/>
                </a:solidFill>
                <a:latin typeface="Arial" panose="020B0604020202020204" pitchFamily="34" charset="0"/>
                <a:cs typeface="Arial" panose="020B0604020202020204" pitchFamily="34" charset="0"/>
              </a:rPr>
              <a:t>показатели </a:t>
            </a:r>
            <a:r>
              <a:rPr lang="ru-RU" sz="600" b="1">
                <a:solidFill>
                  <a:srgbClr val="4756A0"/>
                </a:solidFill>
                <a:latin typeface="Arial" panose="020B0604020202020204" pitchFamily="34" charset="0"/>
                <a:cs typeface="Arial" panose="020B0604020202020204" pitchFamily="34" charset="0"/>
              </a:rPr>
              <a:t>по </a:t>
            </a:r>
            <a:r>
              <a:rPr lang="ru-RU" sz="600" b="1" smtClean="0">
                <a:solidFill>
                  <a:srgbClr val="4756A0"/>
                </a:solidFill>
                <a:latin typeface="Arial" panose="020B0604020202020204" pitchFamily="34" charset="0"/>
                <a:cs typeface="Arial" panose="020B0604020202020204" pitchFamily="34" charset="0"/>
              </a:rPr>
              <a:t>МО Хасавюртовский район </a:t>
            </a:r>
            <a:endParaRPr lang="ru-RU" sz="600" b="1" dirty="0">
              <a:solidFill>
                <a:srgbClr val="4756A0"/>
              </a:solidFill>
              <a:latin typeface="Arial" panose="020B0604020202020204" pitchFamily="34" charset="0"/>
              <a:cs typeface="Arial" panose="020B0604020202020204" pitchFamily="34" charset="0"/>
            </a:endParaRPr>
          </a:p>
          <a:p>
            <a:r>
              <a:rPr lang="ru-RU" sz="600" b="1">
                <a:solidFill>
                  <a:srgbClr val="4756A0"/>
                </a:solidFill>
                <a:latin typeface="Arial" panose="020B0604020202020204" pitchFamily="34" charset="0"/>
                <a:cs typeface="Arial" panose="020B0604020202020204" pitchFamily="34" charset="0"/>
              </a:rPr>
              <a:t>на </a:t>
            </a:r>
            <a:r>
              <a:rPr lang="ru-RU" sz="600" b="1" smtClean="0">
                <a:solidFill>
                  <a:srgbClr val="4756A0"/>
                </a:solidFill>
                <a:latin typeface="Arial" panose="020B0604020202020204" pitchFamily="34" charset="0"/>
                <a:cs typeface="Arial" panose="020B0604020202020204" pitchFamily="34" charset="0"/>
              </a:rPr>
              <a:t>01.01.2024</a:t>
            </a:r>
            <a:endParaRPr lang="x-none" sz="600" b="1" dirty="0">
              <a:solidFill>
                <a:srgbClr val="4756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146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Рисунок 134" descr="Посевы со сплошной заливкой">
            <a:extLst>
              <a:ext uri="{FF2B5EF4-FFF2-40B4-BE49-F238E27FC236}">
                <a16:creationId xmlns="" xmlns:a16="http://schemas.microsoft.com/office/drawing/2014/main" id="{9A813BFB-987D-79B3-9F3C-24EA109F92D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70576" y="5143102"/>
            <a:ext cx="360000" cy="360000"/>
          </a:xfrm>
          <a:prstGeom prst="rect">
            <a:avLst/>
          </a:prstGeom>
        </p:spPr>
      </p:pic>
      <p:pic>
        <p:nvPicPr>
          <p:cNvPr id="95" name="Рисунок 94" descr="Лиственное дерево со сплошной заливкой">
            <a:extLst>
              <a:ext uri="{FF2B5EF4-FFF2-40B4-BE49-F238E27FC236}">
                <a16:creationId xmlns="" xmlns:a16="http://schemas.microsoft.com/office/drawing/2014/main" id="{F9992745-1C9E-A958-FDFD-5BE2BADB7D1C}"/>
              </a:ext>
            </a:extLst>
          </p:cNvPr>
          <p:cNvPicPr>
            <a:picLocks noChangeAspect="1"/>
          </p:cNvPicPr>
          <p:nvPr/>
        </p:nvPicPr>
        <p:blipFill>
          <a:blip r:embed="rId5">
            <a:extLst>
              <a:ext uri="{96DAC541-7B7A-43D3-8B79-37D633B846F1}">
                <asvg:svgBlip xmlns="" xmlns:asvg="http://schemas.microsoft.com/office/drawing/2016/SVG/main" r:embed="rId12"/>
              </a:ext>
            </a:extLst>
          </a:blip>
          <a:stretch>
            <a:fillRect/>
          </a:stretch>
        </p:blipFill>
        <p:spPr>
          <a:xfrm>
            <a:off x="5492488" y="2647518"/>
            <a:ext cx="360000" cy="360000"/>
          </a:xfrm>
          <a:prstGeom prst="rect">
            <a:avLst/>
          </a:prstGeom>
        </p:spPr>
      </p:pic>
      <p:sp>
        <p:nvSpPr>
          <p:cNvPr id="39" name="Скругленный прямоугольник 38">
            <a:extLst>
              <a:ext uri="{FF2B5EF4-FFF2-40B4-BE49-F238E27FC236}">
                <a16:creationId xmlns="" xmlns:a16="http://schemas.microsoft.com/office/drawing/2014/main" id="{27DC45EC-6B72-FC57-F6E6-430D336317AA}"/>
              </a:ext>
            </a:extLst>
          </p:cNvPr>
          <p:cNvSpPr/>
          <p:nvPr/>
        </p:nvSpPr>
        <p:spPr>
          <a:xfrm>
            <a:off x="640991" y="2269714"/>
            <a:ext cx="4497839" cy="1483045"/>
          </a:xfrm>
          <a:prstGeom prst="roundRect">
            <a:avLst>
              <a:gd name="adj" fmla="val 13233"/>
            </a:avLst>
          </a:prstGeom>
          <a:noFill/>
          <a:ln>
            <a:solidFill>
              <a:srgbClr val="4756A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0" name="Скругленный прямоугольник 39">
            <a:extLst>
              <a:ext uri="{FF2B5EF4-FFF2-40B4-BE49-F238E27FC236}">
                <a16:creationId xmlns="" xmlns:a16="http://schemas.microsoft.com/office/drawing/2014/main" id="{6C471008-A80D-1F1B-BC66-2067DA06313A}"/>
              </a:ext>
            </a:extLst>
          </p:cNvPr>
          <p:cNvSpPr/>
          <p:nvPr/>
        </p:nvSpPr>
        <p:spPr>
          <a:xfrm>
            <a:off x="640991" y="1376761"/>
            <a:ext cx="4497839" cy="775596"/>
          </a:xfrm>
          <a:prstGeom prst="roundRect">
            <a:avLst>
              <a:gd name="adj" fmla="val 27681"/>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КЛИМАТ</a:t>
            </a:r>
          </a:p>
        </p:txBody>
      </p:sp>
      <p:sp>
        <p:nvSpPr>
          <p:cNvPr id="13" name="Скругленный прямоугольник 12">
            <a:extLst>
              <a:ext uri="{FF2B5EF4-FFF2-40B4-BE49-F238E27FC236}">
                <a16:creationId xmlns="" xmlns:a16="http://schemas.microsoft.com/office/drawing/2014/main" id="{2F259C10-BB78-48DB-70DD-10B33B701093}"/>
              </a:ext>
            </a:extLst>
          </p:cNvPr>
          <p:cNvSpPr/>
          <p:nvPr/>
        </p:nvSpPr>
        <p:spPr>
          <a:xfrm>
            <a:off x="5286114" y="1376759"/>
            <a:ext cx="4497839" cy="775596"/>
          </a:xfrm>
          <a:prstGeom prst="roundRect">
            <a:avLst>
              <a:gd name="adj" fmla="val 29330"/>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ЛЕСА И ПОЧВЫ</a:t>
            </a:r>
          </a:p>
        </p:txBody>
      </p:sp>
      <p:sp>
        <p:nvSpPr>
          <p:cNvPr id="3" name="TextBox 2">
            <a:extLst>
              <a:ext uri="{FF2B5EF4-FFF2-40B4-BE49-F238E27FC236}">
                <a16:creationId xmlns="" xmlns:a16="http://schemas.microsoft.com/office/drawing/2014/main" id="{912D699B-3924-518D-6259-49B5096496FC}"/>
              </a:ext>
            </a:extLst>
          </p:cNvPr>
          <p:cNvSpPr txBox="1"/>
          <p:nvPr/>
        </p:nvSpPr>
        <p:spPr>
          <a:xfrm>
            <a:off x="627016" y="550177"/>
            <a:ext cx="9160580" cy="369332"/>
          </a:xfrm>
          <a:prstGeom prst="rect">
            <a:avLst/>
          </a:prstGeom>
          <a:noFill/>
        </p:spPr>
        <p:txBody>
          <a:bodyPr wrap="square" lIns="0" tIns="0" rIns="0" bIns="0" rtlCol="0">
            <a:spAutoFit/>
          </a:bodyPr>
          <a:lstStyle/>
          <a:p>
            <a:r>
              <a:rPr lang="ru-RU" sz="2400" b="1" dirty="0">
                <a:latin typeface="Arial" panose="020B0604020202020204" pitchFamily="34" charset="0"/>
                <a:cs typeface="Arial" panose="020B0604020202020204" pitchFamily="34" charset="0"/>
              </a:rPr>
              <a:t>РЕСУРСНАЯ БАЗА</a:t>
            </a:r>
            <a:endParaRPr lang="x-none" sz="2400" b="1" dirty="0">
              <a:latin typeface="Arial" panose="020B0604020202020204" pitchFamily="34" charset="0"/>
              <a:cs typeface="Arial" panose="020B0604020202020204" pitchFamily="34" charset="0"/>
            </a:endParaRPr>
          </a:p>
        </p:txBody>
      </p:sp>
      <p:sp>
        <p:nvSpPr>
          <p:cNvPr id="2" name="Скругленный прямоугольник 1">
            <a:extLst>
              <a:ext uri="{FF2B5EF4-FFF2-40B4-BE49-F238E27FC236}">
                <a16:creationId xmlns="" xmlns:a16="http://schemas.microsoft.com/office/drawing/2014/main" id="{CD619759-1B46-A085-9BEA-16699177FCA2}"/>
              </a:ext>
            </a:extLst>
          </p:cNvPr>
          <p:cNvSpPr/>
          <p:nvPr/>
        </p:nvSpPr>
        <p:spPr>
          <a:xfrm>
            <a:off x="627017" y="163628"/>
            <a:ext cx="1077375" cy="273844"/>
          </a:xfrm>
          <a:prstGeom prst="roundRect">
            <a:avLst>
              <a:gd name="adj" fmla="val 50000"/>
            </a:avLst>
          </a:prstGeom>
          <a:solidFill>
            <a:srgbClr val="4756A0"/>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p>
            <a:r>
              <a:rPr lang="ru-RU" sz="800" b="1" dirty="0">
                <a:solidFill>
                  <a:schemeClr val="bg1"/>
                </a:solidFill>
                <a:latin typeface="Arial" panose="020B0604020202020204" pitchFamily="34" charset="0"/>
                <a:cs typeface="Arial" panose="020B0604020202020204" pitchFamily="34" charset="0"/>
              </a:rPr>
              <a:t>ресурсная база</a:t>
            </a:r>
          </a:p>
        </p:txBody>
      </p:sp>
      <p:sp>
        <p:nvSpPr>
          <p:cNvPr id="19" name="Номер слайда 50">
            <a:extLst>
              <a:ext uri="{FF2B5EF4-FFF2-40B4-BE49-F238E27FC236}">
                <a16:creationId xmlns="" xmlns:a16="http://schemas.microsoft.com/office/drawing/2014/main" id="{B54F722C-2069-3D02-CFC9-7B8A4D82BD18}"/>
              </a:ext>
            </a:extLst>
          </p:cNvPr>
          <p:cNvSpPr>
            <a:spLocks noGrp="1"/>
          </p:cNvSpPr>
          <p:nvPr>
            <p:ph type="sldNum" sz="quarter" idx="12"/>
          </p:nvPr>
        </p:nvSpPr>
        <p:spPr>
          <a:xfrm>
            <a:off x="9059974" y="6607261"/>
            <a:ext cx="727623" cy="123111"/>
          </a:xfrm>
        </p:spPr>
        <p:txBody>
          <a:bodyPr lIns="0" tIns="0" rIns="0" bIns="0" anchor="b"/>
          <a:lstStyle/>
          <a:p>
            <a:fld id="{F3749720-1430-DF46-8A1E-D768C54B98EF}" type="slidenum">
              <a:rPr lang="x-none" sz="800" smtClean="0">
                <a:solidFill>
                  <a:schemeClr val="tx1"/>
                </a:solidFill>
                <a:latin typeface="Arial" panose="020B0604020202020204" pitchFamily="34" charset="0"/>
                <a:cs typeface="Arial" panose="020B0604020202020204" pitchFamily="34" charset="0"/>
              </a:rPr>
              <a:t>5</a:t>
            </a:fld>
            <a:endParaRPr lang="x-none" sz="800" dirty="0">
              <a:solidFill>
                <a:schemeClr val="tx1"/>
              </a:solidFill>
              <a:latin typeface="Arial" panose="020B0604020202020204" pitchFamily="34" charset="0"/>
              <a:cs typeface="Arial" panose="020B0604020202020204" pitchFamily="34" charset="0"/>
            </a:endParaRPr>
          </a:p>
        </p:txBody>
      </p:sp>
      <p:sp>
        <p:nvSpPr>
          <p:cNvPr id="46" name="Скругленный прямоугольник 45">
            <a:extLst>
              <a:ext uri="{FF2B5EF4-FFF2-40B4-BE49-F238E27FC236}">
                <a16:creationId xmlns="" xmlns:a16="http://schemas.microsoft.com/office/drawing/2014/main" id="{AE91EFE9-B67B-0E7F-6272-816E1137AE9A}"/>
              </a:ext>
            </a:extLst>
          </p:cNvPr>
          <p:cNvSpPr/>
          <p:nvPr/>
        </p:nvSpPr>
        <p:spPr>
          <a:xfrm>
            <a:off x="640990" y="4823555"/>
            <a:ext cx="4497839" cy="1483045"/>
          </a:xfrm>
          <a:prstGeom prst="roundRect">
            <a:avLst>
              <a:gd name="adj" fmla="val 13664"/>
            </a:avLst>
          </a:prstGeom>
          <a:noFill/>
          <a:ln>
            <a:solidFill>
              <a:srgbClr val="4756A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7" name="Скругленный прямоугольник 46">
            <a:extLst>
              <a:ext uri="{FF2B5EF4-FFF2-40B4-BE49-F238E27FC236}">
                <a16:creationId xmlns="" xmlns:a16="http://schemas.microsoft.com/office/drawing/2014/main" id="{38997C38-2D25-2F3C-467D-A9A159CF5BA9}"/>
              </a:ext>
            </a:extLst>
          </p:cNvPr>
          <p:cNvSpPr/>
          <p:nvPr/>
        </p:nvSpPr>
        <p:spPr>
          <a:xfrm>
            <a:off x="640991" y="3906624"/>
            <a:ext cx="4497839" cy="775596"/>
          </a:xfrm>
          <a:prstGeom prst="roundRect">
            <a:avLst>
              <a:gd name="adj" fmla="val 25208"/>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ЗЕМЛИ</a:t>
            </a:r>
          </a:p>
        </p:txBody>
      </p:sp>
      <p:sp>
        <p:nvSpPr>
          <p:cNvPr id="57" name="TextBox 56">
            <a:extLst>
              <a:ext uri="{FF2B5EF4-FFF2-40B4-BE49-F238E27FC236}">
                <a16:creationId xmlns="" xmlns:a16="http://schemas.microsoft.com/office/drawing/2014/main" id="{D1C4A423-2228-521E-E06B-9B389FC0E335}"/>
              </a:ext>
            </a:extLst>
          </p:cNvPr>
          <p:cNvSpPr txBox="1"/>
          <p:nvPr/>
        </p:nvSpPr>
        <p:spPr>
          <a:xfrm>
            <a:off x="836421" y="2424918"/>
            <a:ext cx="3474940" cy="169277"/>
          </a:xfrm>
          <a:prstGeom prst="rect">
            <a:avLst/>
          </a:prstGeom>
          <a:noFill/>
        </p:spPr>
        <p:txBody>
          <a:bodyPr wrap="square" lIns="0" tIns="0" rIns="0" bIns="0" rtlCol="0">
            <a:spAutoFit/>
          </a:bodyPr>
          <a:lstStyle/>
          <a:p>
            <a:r>
              <a:rPr lang="ru-RU" sz="1100" b="1" dirty="0">
                <a:solidFill>
                  <a:srgbClr val="4756A0"/>
                </a:solidFill>
                <a:latin typeface="Arial" panose="020B0604020202020204" pitchFamily="34" charset="0"/>
                <a:cs typeface="Arial" panose="020B0604020202020204" pitchFamily="34" charset="0"/>
              </a:rPr>
              <a:t>умеренно-континентальный </a:t>
            </a:r>
          </a:p>
        </p:txBody>
      </p:sp>
      <p:sp>
        <p:nvSpPr>
          <p:cNvPr id="59" name="TextBox 58">
            <a:extLst>
              <a:ext uri="{FF2B5EF4-FFF2-40B4-BE49-F238E27FC236}">
                <a16:creationId xmlns="" xmlns:a16="http://schemas.microsoft.com/office/drawing/2014/main" id="{F20282E4-2CCC-CE9A-16F7-CC2F77DF86AD}"/>
              </a:ext>
            </a:extLst>
          </p:cNvPr>
          <p:cNvSpPr txBox="1"/>
          <p:nvPr/>
        </p:nvSpPr>
        <p:spPr>
          <a:xfrm>
            <a:off x="1201369" y="2758783"/>
            <a:ext cx="1678936" cy="553998"/>
          </a:xfrm>
          <a:prstGeom prst="rect">
            <a:avLst/>
          </a:prstGeom>
          <a:noFill/>
        </p:spPr>
        <p:txBody>
          <a:bodyPr wrap="square" lIns="0" tIns="0" rIns="0" bIns="0" rtlCol="0">
            <a:spAutoFit/>
          </a:bodyPr>
          <a:lstStyle/>
          <a:p>
            <a:r>
              <a:rPr lang="ru-RU" sz="900">
                <a:solidFill>
                  <a:srgbClr val="4756A0"/>
                </a:solidFill>
                <a:latin typeface="Arial" panose="020B0604020202020204" pitchFamily="34" charset="0"/>
                <a:cs typeface="Arial" panose="020B0604020202020204" pitchFamily="34" charset="0"/>
              </a:rPr>
              <a:t>средняя </a:t>
            </a:r>
            <a:r>
              <a:rPr lang="ru-RU" sz="900" smtClean="0">
                <a:solidFill>
                  <a:srgbClr val="4756A0"/>
                </a:solidFill>
                <a:latin typeface="Arial" panose="020B0604020202020204" pitchFamily="34" charset="0"/>
                <a:cs typeface="Arial" panose="020B0604020202020204" pitchFamily="34" charset="0"/>
              </a:rPr>
              <a:t>температура:</a:t>
            </a:r>
          </a:p>
          <a:p>
            <a:r>
              <a:rPr lang="ru-RU" sz="900" smtClean="0">
                <a:solidFill>
                  <a:srgbClr val="4756A0"/>
                </a:solidFill>
                <a:latin typeface="Arial" panose="020B0604020202020204" pitchFamily="34" charset="0"/>
                <a:cs typeface="Arial" panose="020B0604020202020204" pitchFamily="34" charset="0"/>
              </a:rPr>
              <a:t> Январь -  </a:t>
            </a:r>
          </a:p>
          <a:p>
            <a:r>
              <a:rPr lang="ru-RU" sz="900" smtClean="0">
                <a:solidFill>
                  <a:srgbClr val="4756A0"/>
                </a:solidFill>
                <a:latin typeface="Arial" panose="020B0604020202020204" pitchFamily="34" charset="0"/>
                <a:cs typeface="Arial" panose="020B0604020202020204" pitchFamily="34" charset="0"/>
              </a:rPr>
              <a:t> Август -</a:t>
            </a:r>
            <a:endParaRPr lang="ru-RU" sz="900" dirty="0">
              <a:solidFill>
                <a:srgbClr val="4756A0"/>
              </a:solidFill>
              <a:latin typeface="Arial" panose="020B0604020202020204" pitchFamily="34" charset="0"/>
              <a:cs typeface="Arial" panose="020B0604020202020204" pitchFamily="34" charset="0"/>
            </a:endParaRPr>
          </a:p>
          <a:p>
            <a:endParaRPr lang="ru-RU" sz="900" b="1" dirty="0">
              <a:solidFill>
                <a:srgbClr val="4756A0"/>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 xmlns:a16="http://schemas.microsoft.com/office/drawing/2014/main" id="{A94ACB4A-9A05-F909-1488-4F131CC71B1A}"/>
              </a:ext>
            </a:extLst>
          </p:cNvPr>
          <p:cNvSpPr txBox="1"/>
          <p:nvPr/>
        </p:nvSpPr>
        <p:spPr>
          <a:xfrm>
            <a:off x="1201369" y="3214761"/>
            <a:ext cx="1632577" cy="138499"/>
          </a:xfrm>
          <a:prstGeom prst="rect">
            <a:avLst/>
          </a:prstGeom>
          <a:noFill/>
        </p:spPr>
        <p:txBody>
          <a:bodyPr wrap="square" lIns="0" tIns="0" rIns="0" bIns="0" rtlCol="0">
            <a:spAutoFit/>
          </a:bodyPr>
          <a:lstStyle/>
          <a:p>
            <a:r>
              <a:rPr lang="ru-RU" sz="900" dirty="0">
                <a:solidFill>
                  <a:srgbClr val="4756A0"/>
                </a:solidFill>
                <a:latin typeface="Arial" panose="020B0604020202020204" pitchFamily="34" charset="0"/>
                <a:cs typeface="Arial" panose="020B0604020202020204" pitchFamily="34" charset="0"/>
              </a:rPr>
              <a:t>в среднем по </a:t>
            </a:r>
            <a:r>
              <a:rPr lang="ru-RU" sz="900" dirty="0" smtClean="0">
                <a:solidFill>
                  <a:srgbClr val="4756A0"/>
                </a:solidFill>
                <a:latin typeface="Arial" panose="020B0604020202020204" pitchFamily="34" charset="0"/>
                <a:cs typeface="Arial" panose="020B0604020202020204" pitchFamily="34" charset="0"/>
              </a:rPr>
              <a:t>году</a:t>
            </a:r>
            <a:endParaRPr lang="ru-RU" sz="900" dirty="0">
              <a:solidFill>
                <a:srgbClr val="4756A0"/>
              </a:solidFill>
              <a:latin typeface="Arial" panose="020B0604020202020204" pitchFamily="34" charset="0"/>
              <a:cs typeface="Arial" panose="020B0604020202020204" pitchFamily="34" charset="0"/>
            </a:endParaRPr>
          </a:p>
        </p:txBody>
      </p:sp>
      <p:pic>
        <p:nvPicPr>
          <p:cNvPr id="80" name="Рисунок 79" descr="Термометр со сплошной заливкой">
            <a:extLst>
              <a:ext uri="{FF2B5EF4-FFF2-40B4-BE49-F238E27FC236}">
                <a16:creationId xmlns="" xmlns:a16="http://schemas.microsoft.com/office/drawing/2014/main" id="{03905552-1267-3947-ED33-DA92CDF30FE8}"/>
              </a:ext>
            </a:extLst>
          </p:cNvPr>
          <p:cNvPicPr>
            <a:picLocks noChangeAspect="1"/>
          </p:cNvPicPr>
          <p:nvPr/>
        </p:nvPicPr>
        <p:blipFill>
          <a:blip r:embed="rId13">
            <a:extLst>
              <a:ext uri="{96DAC541-7B7A-43D3-8B79-37D633B846F1}">
                <asvg:svgBlip xmlns="" xmlns:asvg="http://schemas.microsoft.com/office/drawing/2016/SVG/main" r:embed="rId16"/>
              </a:ext>
            </a:extLst>
          </a:blip>
          <a:stretch>
            <a:fillRect/>
          </a:stretch>
        </p:blipFill>
        <p:spPr>
          <a:xfrm>
            <a:off x="770576" y="2748060"/>
            <a:ext cx="360000" cy="360000"/>
          </a:xfrm>
          <a:prstGeom prst="rect">
            <a:avLst/>
          </a:prstGeom>
        </p:spPr>
      </p:pic>
      <p:pic>
        <p:nvPicPr>
          <p:cNvPr id="84" name="Рисунок 83" descr="Дождь со сплошной заливкой">
            <a:extLst>
              <a:ext uri="{FF2B5EF4-FFF2-40B4-BE49-F238E27FC236}">
                <a16:creationId xmlns="" xmlns:a16="http://schemas.microsoft.com/office/drawing/2014/main" id="{870DB04A-3422-E267-D9B9-AF7EB3B49455}"/>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770576" y="3218061"/>
            <a:ext cx="360000" cy="360000"/>
          </a:xfrm>
          <a:prstGeom prst="rect">
            <a:avLst/>
          </a:prstGeom>
        </p:spPr>
      </p:pic>
      <p:sp>
        <p:nvSpPr>
          <p:cNvPr id="86" name="TextBox 85">
            <a:extLst>
              <a:ext uri="{FF2B5EF4-FFF2-40B4-BE49-F238E27FC236}">
                <a16:creationId xmlns="" xmlns:a16="http://schemas.microsoft.com/office/drawing/2014/main" id="{C30F9616-4CA9-8FB9-426A-440D5B09B098}"/>
              </a:ext>
            </a:extLst>
          </p:cNvPr>
          <p:cNvSpPr txBox="1"/>
          <p:nvPr/>
        </p:nvSpPr>
        <p:spPr>
          <a:xfrm>
            <a:off x="5497803" y="2424917"/>
            <a:ext cx="3611992" cy="169277"/>
          </a:xfrm>
          <a:prstGeom prst="rect">
            <a:avLst/>
          </a:prstGeom>
          <a:noFill/>
        </p:spPr>
        <p:txBody>
          <a:bodyPr wrap="square" lIns="0" tIns="0" rIns="0" bIns="0" rtlCol="0">
            <a:spAutoFit/>
          </a:bodyPr>
          <a:lstStyle/>
          <a:p>
            <a:r>
              <a:rPr lang="ru-RU" sz="1100" b="1" dirty="0">
                <a:solidFill>
                  <a:srgbClr val="4756A0"/>
                </a:solidFill>
                <a:latin typeface="Arial" panose="020B0604020202020204" pitchFamily="34" charset="0"/>
                <a:cs typeface="Arial" panose="020B0604020202020204" pitchFamily="34" charset="0"/>
              </a:rPr>
              <a:t>общий </a:t>
            </a:r>
            <a:r>
              <a:rPr lang="ru-RU" sz="1100" b="1" dirty="0" smtClean="0">
                <a:solidFill>
                  <a:srgbClr val="4756A0"/>
                </a:solidFill>
                <a:latin typeface="Arial" panose="020B0604020202020204" pitchFamily="34" charset="0"/>
                <a:cs typeface="Arial" panose="020B0604020202020204" pitchFamily="34" charset="0"/>
              </a:rPr>
              <a:t>запас</a:t>
            </a:r>
            <a:endParaRPr lang="ru-RU" sz="1100" b="1" dirty="0">
              <a:solidFill>
                <a:srgbClr val="4756A0"/>
              </a:solidFill>
              <a:latin typeface="Arial" panose="020B0604020202020204" pitchFamily="34" charset="0"/>
              <a:cs typeface="Arial" panose="020B0604020202020204" pitchFamily="34" charset="0"/>
            </a:endParaRPr>
          </a:p>
        </p:txBody>
      </p:sp>
      <p:sp>
        <p:nvSpPr>
          <p:cNvPr id="88" name="TextBox 87">
            <a:extLst>
              <a:ext uri="{FF2B5EF4-FFF2-40B4-BE49-F238E27FC236}">
                <a16:creationId xmlns="" xmlns:a16="http://schemas.microsoft.com/office/drawing/2014/main" id="{A782E053-2F93-9792-F207-53B43CF12C51}"/>
              </a:ext>
            </a:extLst>
          </p:cNvPr>
          <p:cNvSpPr txBox="1"/>
          <p:nvPr/>
        </p:nvSpPr>
        <p:spPr>
          <a:xfrm>
            <a:off x="6005686" y="2647518"/>
            <a:ext cx="1298113" cy="138499"/>
          </a:xfrm>
          <a:prstGeom prst="rect">
            <a:avLst/>
          </a:prstGeom>
          <a:noFill/>
        </p:spPr>
        <p:txBody>
          <a:bodyPr wrap="square" lIns="0" tIns="0" rIns="0" bIns="0" rtlCol="0">
            <a:spAutoFit/>
          </a:bodyPr>
          <a:lstStyle/>
          <a:p>
            <a:r>
              <a:rPr lang="ru-RU" sz="900" b="1" smtClean="0">
                <a:solidFill>
                  <a:srgbClr val="4756A0"/>
                </a:solidFill>
                <a:latin typeface="Arial" panose="020B0604020202020204" pitchFamily="34" charset="0"/>
                <a:cs typeface="Arial" panose="020B0604020202020204" pitchFamily="34" charset="0"/>
              </a:rPr>
              <a:t>Лесной Фонд</a:t>
            </a:r>
            <a:endParaRPr lang="ru-RU" sz="900" b="1" dirty="0">
              <a:solidFill>
                <a:srgbClr val="4756A0"/>
              </a:solidFill>
              <a:latin typeface="Arial" panose="020B0604020202020204" pitchFamily="34" charset="0"/>
              <a:cs typeface="Arial" panose="020B0604020202020204" pitchFamily="34" charset="0"/>
            </a:endParaRPr>
          </a:p>
        </p:txBody>
      </p:sp>
      <p:sp>
        <p:nvSpPr>
          <p:cNvPr id="116" name="TextBox 115">
            <a:extLst>
              <a:ext uri="{FF2B5EF4-FFF2-40B4-BE49-F238E27FC236}">
                <a16:creationId xmlns="" xmlns:a16="http://schemas.microsoft.com/office/drawing/2014/main" id="{3B81FAEA-1548-B5F4-06CC-079A55CF6E19}"/>
              </a:ext>
            </a:extLst>
          </p:cNvPr>
          <p:cNvSpPr txBox="1"/>
          <p:nvPr/>
        </p:nvSpPr>
        <p:spPr>
          <a:xfrm>
            <a:off x="836421" y="4958059"/>
            <a:ext cx="3611992" cy="169277"/>
          </a:xfrm>
          <a:prstGeom prst="rect">
            <a:avLst/>
          </a:prstGeom>
          <a:noFill/>
        </p:spPr>
        <p:txBody>
          <a:bodyPr wrap="square" lIns="0" tIns="0" rIns="0" bIns="0" rtlCol="0">
            <a:spAutoFit/>
          </a:bodyPr>
          <a:lstStyle/>
          <a:p>
            <a:r>
              <a:rPr lang="ru-RU" sz="1100" b="1" dirty="0">
                <a:solidFill>
                  <a:srgbClr val="4756A0"/>
                </a:solidFill>
                <a:latin typeface="Arial" panose="020B0604020202020204" pitchFamily="34" charset="0"/>
                <a:cs typeface="Arial" panose="020B0604020202020204" pitchFamily="34" charset="0"/>
              </a:rPr>
              <a:t>общая площадь </a:t>
            </a:r>
            <a:r>
              <a:rPr lang="ru-RU" sz="1100" b="1" dirty="0" smtClean="0">
                <a:solidFill>
                  <a:srgbClr val="4756A0"/>
                </a:solidFill>
                <a:latin typeface="Arial" panose="020B0604020202020204" pitchFamily="34" charset="0"/>
                <a:cs typeface="Arial" panose="020B0604020202020204" pitchFamily="34" charset="0"/>
              </a:rPr>
              <a:t>тыс</a:t>
            </a:r>
            <a:r>
              <a:rPr lang="ru-RU" sz="1100" b="1" dirty="0">
                <a:solidFill>
                  <a:srgbClr val="4756A0"/>
                </a:solidFill>
                <a:latin typeface="Arial" panose="020B0604020202020204" pitchFamily="34" charset="0"/>
                <a:cs typeface="Arial" panose="020B0604020202020204" pitchFamily="34" charset="0"/>
              </a:rPr>
              <a:t>. га </a:t>
            </a:r>
          </a:p>
        </p:txBody>
      </p:sp>
      <p:sp>
        <p:nvSpPr>
          <p:cNvPr id="117" name="TextBox 116">
            <a:extLst>
              <a:ext uri="{FF2B5EF4-FFF2-40B4-BE49-F238E27FC236}">
                <a16:creationId xmlns="" xmlns:a16="http://schemas.microsoft.com/office/drawing/2014/main" id="{394B33CE-DA6F-7903-8552-2F4E10758830}"/>
              </a:ext>
            </a:extLst>
          </p:cNvPr>
          <p:cNvSpPr txBox="1"/>
          <p:nvPr/>
        </p:nvSpPr>
        <p:spPr>
          <a:xfrm>
            <a:off x="1235437" y="5180632"/>
            <a:ext cx="1531651" cy="138499"/>
          </a:xfrm>
          <a:prstGeom prst="rect">
            <a:avLst/>
          </a:prstGeom>
          <a:noFill/>
        </p:spPr>
        <p:txBody>
          <a:bodyPr wrap="square" lIns="0" tIns="0" rIns="0" bIns="0" rtlCol="0">
            <a:spAutoFit/>
          </a:bodyPr>
          <a:lstStyle/>
          <a:p>
            <a:r>
              <a:rPr lang="ru-RU" sz="900" b="1" dirty="0">
                <a:solidFill>
                  <a:srgbClr val="4756A0"/>
                </a:solidFill>
                <a:latin typeface="Arial" panose="020B0604020202020204" pitchFamily="34" charset="0"/>
                <a:cs typeface="Arial" panose="020B0604020202020204" pitchFamily="34" charset="0"/>
              </a:rPr>
              <a:t>земли с/х </a:t>
            </a:r>
            <a:r>
              <a:rPr lang="ru-RU" sz="900" b="1" dirty="0" smtClean="0">
                <a:solidFill>
                  <a:srgbClr val="4756A0"/>
                </a:solidFill>
                <a:latin typeface="Arial" panose="020B0604020202020204" pitchFamily="34" charset="0"/>
                <a:cs typeface="Arial" panose="020B0604020202020204" pitchFamily="34" charset="0"/>
              </a:rPr>
              <a:t>назначения</a:t>
            </a:r>
            <a:endParaRPr lang="ru-RU" sz="900" b="1" dirty="0">
              <a:solidFill>
                <a:srgbClr val="4756A0"/>
              </a:solidFill>
              <a:latin typeface="Arial" panose="020B0604020202020204" pitchFamily="34" charset="0"/>
              <a:cs typeface="Arial" panose="020B0604020202020204" pitchFamily="34" charset="0"/>
            </a:endParaRPr>
          </a:p>
        </p:txBody>
      </p:sp>
      <p:sp>
        <p:nvSpPr>
          <p:cNvPr id="118" name="TextBox 117">
            <a:extLst>
              <a:ext uri="{FF2B5EF4-FFF2-40B4-BE49-F238E27FC236}">
                <a16:creationId xmlns="" xmlns:a16="http://schemas.microsoft.com/office/drawing/2014/main" id="{F2232438-0B4C-EE5D-F317-B1A618F94DAC}"/>
              </a:ext>
            </a:extLst>
          </p:cNvPr>
          <p:cNvSpPr txBox="1"/>
          <p:nvPr/>
        </p:nvSpPr>
        <p:spPr>
          <a:xfrm>
            <a:off x="1181422" y="5649962"/>
            <a:ext cx="1769142" cy="138499"/>
          </a:xfrm>
          <a:prstGeom prst="rect">
            <a:avLst/>
          </a:prstGeom>
          <a:noFill/>
        </p:spPr>
        <p:txBody>
          <a:bodyPr wrap="square" lIns="0" tIns="0" rIns="0" bIns="0" rtlCol="0">
            <a:spAutoFit/>
          </a:bodyPr>
          <a:lstStyle/>
          <a:p>
            <a:r>
              <a:rPr lang="ru-RU" sz="900" b="1" dirty="0">
                <a:solidFill>
                  <a:srgbClr val="4756A0"/>
                </a:solidFill>
                <a:latin typeface="Arial" panose="020B0604020202020204" pitchFamily="34" charset="0"/>
                <a:cs typeface="Arial" panose="020B0604020202020204" pitchFamily="34" charset="0"/>
              </a:rPr>
              <a:t>земли </a:t>
            </a:r>
            <a:r>
              <a:rPr lang="ru-RU" sz="900" b="1" dirty="0" smtClean="0">
                <a:solidFill>
                  <a:srgbClr val="4756A0"/>
                </a:solidFill>
                <a:latin typeface="Arial" panose="020B0604020202020204" pitchFamily="34" charset="0"/>
                <a:cs typeface="Arial" panose="020B0604020202020204" pitchFamily="34" charset="0"/>
              </a:rPr>
              <a:t>промышленности</a:t>
            </a:r>
            <a:endParaRPr lang="ru-RU" sz="900" b="1" dirty="0">
              <a:solidFill>
                <a:srgbClr val="4756A0"/>
              </a:solidFill>
              <a:latin typeface="Arial" panose="020B0604020202020204" pitchFamily="34" charset="0"/>
              <a:cs typeface="Arial" panose="020B0604020202020204" pitchFamily="34" charset="0"/>
            </a:endParaRPr>
          </a:p>
        </p:txBody>
      </p:sp>
      <p:pic>
        <p:nvPicPr>
          <p:cNvPr id="133" name="Рисунок 132" descr="Производство со сплошной заливкой">
            <a:extLst>
              <a:ext uri="{FF2B5EF4-FFF2-40B4-BE49-F238E27FC236}">
                <a16:creationId xmlns="" xmlns:a16="http://schemas.microsoft.com/office/drawing/2014/main" id="{B1E22031-B859-A4F3-7118-A7C6CB50C7A9}"/>
              </a:ext>
            </a:extLst>
          </p:cNvPr>
          <p:cNvPicPr>
            <a:picLocks noChangeAspect="1"/>
          </p:cNvPicPr>
          <p:nvPr/>
        </p:nvPicPr>
        <p:blipFill>
          <a:blip r:embed="rId19">
            <a:extLst>
              <a:ext uri="{96DAC541-7B7A-43D3-8B79-37D633B846F1}">
                <asvg:svgBlip xmlns="" xmlns:asvg="http://schemas.microsoft.com/office/drawing/2016/SVG/main" r:embed="rId20"/>
              </a:ext>
            </a:extLst>
          </a:blip>
          <a:stretch>
            <a:fillRect/>
          </a:stretch>
        </p:blipFill>
        <p:spPr>
          <a:xfrm>
            <a:off x="764887" y="5645940"/>
            <a:ext cx="360000" cy="360000"/>
          </a:xfrm>
          <a:prstGeom prst="rect">
            <a:avLst/>
          </a:prstGeom>
        </p:spPr>
      </p:pic>
      <p:sp>
        <p:nvSpPr>
          <p:cNvPr id="153" name="Скругленный прямоугольник 152">
            <a:extLst>
              <a:ext uri="{FF2B5EF4-FFF2-40B4-BE49-F238E27FC236}">
                <a16:creationId xmlns="" xmlns:a16="http://schemas.microsoft.com/office/drawing/2014/main" id="{CF61200C-1B4F-94A8-B2A9-63CB92B95149}"/>
              </a:ext>
            </a:extLst>
          </p:cNvPr>
          <p:cNvSpPr/>
          <p:nvPr/>
        </p:nvSpPr>
        <p:spPr>
          <a:xfrm>
            <a:off x="5297771" y="2265997"/>
            <a:ext cx="4497839" cy="2416224"/>
          </a:xfrm>
          <a:prstGeom prst="roundRect">
            <a:avLst>
              <a:gd name="adj" fmla="val 13664"/>
            </a:avLst>
          </a:prstGeom>
          <a:noFill/>
          <a:ln>
            <a:solidFill>
              <a:srgbClr val="4756A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E3617829-9ABE-B8DA-2750-51342286CCBC}"/>
              </a:ext>
            </a:extLst>
          </p:cNvPr>
          <p:cNvSpPr txBox="1"/>
          <p:nvPr/>
        </p:nvSpPr>
        <p:spPr>
          <a:xfrm>
            <a:off x="627016" y="6607261"/>
            <a:ext cx="7317882" cy="123111"/>
          </a:xfrm>
          <a:prstGeom prst="rect">
            <a:avLst/>
          </a:prstGeom>
          <a:noFill/>
        </p:spPr>
        <p:txBody>
          <a:bodyPr wrap="square" lIns="0" tIns="0" rIns="0" bIns="0" rtlCol="0">
            <a:spAutoFit/>
          </a:bodyPr>
          <a:lstStyle/>
          <a:p>
            <a:r>
              <a:rPr lang="x-none" sz="800" dirty="0">
                <a:latin typeface="Arial" panose="020B0604020202020204" pitchFamily="34" charset="0"/>
                <a:cs typeface="Arial" panose="020B0604020202020204" pitchFamily="34" charset="0"/>
              </a:rPr>
              <a:t>ИНВЕСТИЦИОННЫЙ ПРОФИЛЬ </a:t>
            </a:r>
            <a:r>
              <a:rPr lang="ru-RU" sz="800" b="1" dirty="0">
                <a:latin typeface="Arial" panose="020B0604020202020204" pitchFamily="34" charset="0"/>
                <a:cs typeface="Arial" panose="020B0604020202020204" pitchFamily="34" charset="0"/>
              </a:rPr>
              <a:t>МО «ХАСАВЮРТОВСКИЙ РАЙОН»</a:t>
            </a:r>
            <a:endParaRPr lang="ru-RU" sz="800" dirty="0">
              <a:latin typeface="Arial" panose="020B0604020202020204" pitchFamily="34" charset="0"/>
              <a:cs typeface="Arial" panose="020B0604020202020204" pitchFamily="34" charset="0"/>
            </a:endParaRPr>
          </a:p>
        </p:txBody>
      </p:sp>
      <p:sp>
        <p:nvSpPr>
          <p:cNvPr id="5" name="Прямоугольник 4"/>
          <p:cNvSpPr/>
          <p:nvPr/>
        </p:nvSpPr>
        <p:spPr>
          <a:xfrm>
            <a:off x="1018244" y="5787157"/>
            <a:ext cx="808138" cy="230832"/>
          </a:xfrm>
          <a:prstGeom prst="rect">
            <a:avLst/>
          </a:prstGeom>
          <a:noFill/>
        </p:spPr>
        <p:txBody>
          <a:bodyPr wrap="square" lIns="91440" tIns="45720" rIns="91440" bIns="45720">
            <a:spAutoFit/>
          </a:bodyPr>
          <a:lstStyle/>
          <a:p>
            <a:pPr algn="ctr"/>
            <a:r>
              <a:rPr lang="ru-RU" sz="900" b="0" cap="none" spc="0" smtClean="0">
                <a:ln w="0"/>
                <a:solidFill>
                  <a:schemeClr val="accent1">
                    <a:lumMod val="75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1530 Га</a:t>
            </a:r>
            <a:endParaRPr lang="ru-RU" sz="900" b="0" cap="none" spc="0">
              <a:ln w="0"/>
              <a:solidFill>
                <a:schemeClr val="accent1">
                  <a:lumMod val="75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6" name="Прямоугольник 5"/>
          <p:cNvSpPr/>
          <p:nvPr/>
        </p:nvSpPr>
        <p:spPr>
          <a:xfrm>
            <a:off x="1162419" y="5298492"/>
            <a:ext cx="663963" cy="230832"/>
          </a:xfrm>
          <a:prstGeom prst="rect">
            <a:avLst/>
          </a:prstGeom>
          <a:noFill/>
        </p:spPr>
        <p:txBody>
          <a:bodyPr wrap="square" lIns="91440" tIns="45720" rIns="91440" bIns="45720">
            <a:spAutoFit/>
          </a:bodyPr>
          <a:lstStyle/>
          <a:p>
            <a:pPr algn="ctr"/>
            <a:r>
              <a:rPr lang="ru-RU" sz="900" b="0" cap="none" spc="0" smtClean="0">
                <a:ln w="0"/>
                <a:solidFill>
                  <a:schemeClr val="accent1">
                    <a:lumMod val="75000"/>
                  </a:schemeClr>
                </a:solidFill>
                <a:latin typeface="Arial" panose="020B0604020202020204" pitchFamily="34" charset="0"/>
                <a:cs typeface="Arial" panose="020B0604020202020204" pitchFamily="34" charset="0"/>
              </a:rPr>
              <a:t>91279 Га</a:t>
            </a:r>
            <a:endParaRPr lang="ru-RU" sz="900" b="0" cap="none" spc="0">
              <a:ln w="0"/>
              <a:solidFill>
                <a:schemeClr val="accent1">
                  <a:lumMod val="7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2588878" y="4891053"/>
            <a:ext cx="918393" cy="307777"/>
          </a:xfrm>
          <a:prstGeom prst="rect">
            <a:avLst/>
          </a:prstGeom>
          <a:noFill/>
        </p:spPr>
        <p:txBody>
          <a:bodyPr wrap="none" lIns="91440" tIns="45720" rIns="91440" bIns="45720">
            <a:spAutoFit/>
          </a:bodyPr>
          <a:lstStyle/>
          <a:p>
            <a:pPr algn="ctr"/>
            <a:r>
              <a:rPr lang="ru-RU" sz="1400" b="0" cap="none" spc="0" smtClean="0">
                <a:ln w="0"/>
                <a:solidFill>
                  <a:schemeClr val="accent1">
                    <a:lumMod val="75000"/>
                  </a:schemeClr>
                </a:solidFill>
                <a:latin typeface="Arial" panose="020B0604020202020204" pitchFamily="34" charset="0"/>
                <a:cs typeface="Arial" panose="020B0604020202020204" pitchFamily="34" charset="0"/>
              </a:rPr>
              <a:t>92809 Га</a:t>
            </a:r>
            <a:endParaRPr lang="ru-RU" sz="1400" b="0" cap="none" spc="0">
              <a:ln w="0"/>
              <a:solidFill>
                <a:schemeClr val="accent1">
                  <a:lumMod val="75000"/>
                </a:schemeClr>
              </a:solidFill>
              <a:latin typeface="Arial" panose="020B0604020202020204" pitchFamily="34" charset="0"/>
              <a:cs typeface="Arial" panose="020B0604020202020204" pitchFamily="34" charset="0"/>
            </a:endParaRPr>
          </a:p>
        </p:txBody>
      </p:sp>
      <p:sp>
        <p:nvSpPr>
          <p:cNvPr id="8" name="Прямоугольник 7"/>
          <p:cNvSpPr/>
          <p:nvPr/>
        </p:nvSpPr>
        <p:spPr>
          <a:xfrm>
            <a:off x="5936110" y="2800714"/>
            <a:ext cx="663964" cy="230832"/>
          </a:xfrm>
          <a:prstGeom prst="rect">
            <a:avLst/>
          </a:prstGeom>
          <a:noFill/>
        </p:spPr>
        <p:txBody>
          <a:bodyPr wrap="none" lIns="91440" tIns="45720" rIns="91440" bIns="45720">
            <a:spAutoFit/>
          </a:bodyPr>
          <a:lstStyle/>
          <a:p>
            <a:pPr algn="ctr"/>
            <a:r>
              <a:rPr lang="ru-RU" sz="900" b="0" cap="none" spc="0" smtClean="0">
                <a:ln w="0"/>
                <a:solidFill>
                  <a:schemeClr val="accent1">
                    <a:lumMod val="75000"/>
                  </a:schemeClr>
                </a:solidFill>
                <a:latin typeface="Arial" panose="020B0604020202020204" pitchFamily="34" charset="0"/>
                <a:cs typeface="Arial" panose="020B0604020202020204" pitchFamily="34" charset="0"/>
              </a:rPr>
              <a:t>14562 Га</a:t>
            </a:r>
            <a:endParaRPr lang="ru-RU" sz="900" b="0" cap="none" spc="0">
              <a:ln w="0"/>
              <a:solidFill>
                <a:schemeClr val="accent1">
                  <a:lumMod val="75000"/>
                </a:schemeClr>
              </a:solidFill>
              <a:latin typeface="Arial" panose="020B0604020202020204" pitchFamily="34" charset="0"/>
              <a:cs typeface="Arial" panose="020B0604020202020204" pitchFamily="34" charset="0"/>
            </a:endParaRPr>
          </a:p>
        </p:txBody>
      </p:sp>
      <p:sp>
        <p:nvSpPr>
          <p:cNvPr id="9" name="Прямоугольник 8"/>
          <p:cNvSpPr/>
          <p:nvPr/>
        </p:nvSpPr>
        <p:spPr>
          <a:xfrm>
            <a:off x="1134413" y="3317057"/>
            <a:ext cx="575799" cy="276999"/>
          </a:xfrm>
          <a:prstGeom prst="rect">
            <a:avLst/>
          </a:prstGeom>
          <a:noFill/>
        </p:spPr>
        <p:txBody>
          <a:bodyPr wrap="none" lIns="91440" tIns="45720" rIns="91440" bIns="45720">
            <a:spAutoFit/>
          </a:bodyPr>
          <a:lstStyle/>
          <a:p>
            <a:pPr algn="ctr"/>
            <a:r>
              <a:rPr lang="ru-RU" sz="1200" b="0" cap="none" spc="0" smtClean="0">
                <a:ln w="0"/>
                <a:solidFill>
                  <a:schemeClr val="accent1">
                    <a:lumMod val="75000"/>
                  </a:schemeClr>
                </a:solidFill>
              </a:rPr>
              <a:t>12.6 С</a:t>
            </a:r>
            <a:endParaRPr lang="ru-RU" sz="1200" b="0" cap="none" spc="0">
              <a:ln w="0"/>
              <a:solidFill>
                <a:schemeClr val="accent1">
                  <a:lumMod val="75000"/>
                </a:schemeClr>
              </a:solidFill>
            </a:endParaRPr>
          </a:p>
        </p:txBody>
      </p:sp>
      <p:sp>
        <p:nvSpPr>
          <p:cNvPr id="38" name="Скругленный прямоугольник 37">
            <a:extLst>
              <a:ext uri="{FF2B5EF4-FFF2-40B4-BE49-F238E27FC236}">
                <a16:creationId xmlns="" xmlns:a16="http://schemas.microsoft.com/office/drawing/2014/main" id="{F7E90DD8-F625-774B-4916-57BEE3A50CB4}"/>
              </a:ext>
            </a:extLst>
          </p:cNvPr>
          <p:cNvSpPr/>
          <p:nvPr/>
        </p:nvSpPr>
        <p:spPr>
          <a:xfrm>
            <a:off x="627014" y="4824775"/>
            <a:ext cx="4497839" cy="1483045"/>
          </a:xfrm>
          <a:prstGeom prst="roundRect">
            <a:avLst>
              <a:gd name="adj" fmla="val 14095"/>
            </a:avLst>
          </a:prstGeom>
          <a:noFill/>
          <a:ln>
            <a:solidFill>
              <a:srgbClr val="4756A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4" name="Прямоугольник 43"/>
          <p:cNvSpPr/>
          <p:nvPr/>
        </p:nvSpPr>
        <p:spPr>
          <a:xfrm>
            <a:off x="1637564" y="2848235"/>
            <a:ext cx="498855" cy="230832"/>
          </a:xfrm>
          <a:prstGeom prst="rect">
            <a:avLst/>
          </a:prstGeom>
          <a:noFill/>
        </p:spPr>
        <p:txBody>
          <a:bodyPr wrap="none" lIns="91440" tIns="45720" rIns="91440" bIns="45720">
            <a:spAutoFit/>
          </a:bodyPr>
          <a:lstStyle/>
          <a:p>
            <a:pPr algn="ctr"/>
            <a:r>
              <a:rPr lang="ru-RU" sz="900" smtClean="0">
                <a:ln w="0"/>
                <a:solidFill>
                  <a:schemeClr val="accent1">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a:t>
            </a:r>
            <a:r>
              <a:rPr lang="ru-RU" sz="900" b="0" cap="none" spc="0" smtClean="0">
                <a:ln w="0"/>
                <a:solidFill>
                  <a:schemeClr val="accent1">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 С</a:t>
            </a:r>
            <a:endParaRPr lang="ru-RU" sz="900" b="0" cap="none" spc="0">
              <a:ln w="0"/>
              <a:solidFill>
                <a:schemeClr val="accent1">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Прямоугольник 44"/>
          <p:cNvSpPr/>
          <p:nvPr/>
        </p:nvSpPr>
        <p:spPr>
          <a:xfrm>
            <a:off x="1590555" y="3004130"/>
            <a:ext cx="524504" cy="230832"/>
          </a:xfrm>
          <a:prstGeom prst="rect">
            <a:avLst/>
          </a:prstGeom>
          <a:noFill/>
        </p:spPr>
        <p:txBody>
          <a:bodyPr wrap="none" lIns="91440" tIns="45720" rIns="91440" bIns="45720">
            <a:spAutoFit/>
          </a:bodyPr>
          <a:lstStyle/>
          <a:p>
            <a:pPr algn="ctr"/>
            <a:r>
              <a:rPr lang="ru-RU" sz="900" smtClean="0">
                <a:ln w="0"/>
                <a:solidFill>
                  <a:schemeClr val="accent1">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26</a:t>
            </a:r>
            <a:r>
              <a:rPr lang="ru-RU" sz="900" b="0" cap="none" spc="0" smtClean="0">
                <a:ln w="0"/>
                <a:solidFill>
                  <a:schemeClr val="accent1">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 С</a:t>
            </a:r>
            <a:endParaRPr lang="ru-RU" sz="900" b="0" cap="none" spc="0">
              <a:ln w="0"/>
              <a:solidFill>
                <a:schemeClr val="accent1">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0" name="Прямоугольник 9"/>
          <p:cNvSpPr/>
          <p:nvPr/>
        </p:nvSpPr>
        <p:spPr>
          <a:xfrm>
            <a:off x="7968585" y="2620205"/>
            <a:ext cx="1510885" cy="2062103"/>
          </a:xfrm>
          <a:prstGeom prst="rect">
            <a:avLst/>
          </a:prstGeom>
          <a:noFill/>
        </p:spPr>
        <p:txBody>
          <a:bodyPr wrap="square" lIns="91440" tIns="45720" rIns="91440" bIns="45720">
            <a:spAutoFit/>
          </a:bodyPr>
          <a:lstStyle/>
          <a:p>
            <a:pPr algn="just"/>
            <a:r>
              <a:rPr lang="ru-RU" sz="800" smtClean="0">
                <a:solidFill>
                  <a:schemeClr val="accent1">
                    <a:lumMod val="75000"/>
                  </a:schemeClr>
                </a:solidFill>
              </a:rPr>
              <a:t>	</a:t>
            </a:r>
            <a:r>
              <a:rPr lang="ru-RU" sz="600" b="1" smtClean="0">
                <a:solidFill>
                  <a:schemeClr val="accent1">
                    <a:lumMod val="75000"/>
                  </a:schemeClr>
                </a:solidFill>
                <a:latin typeface="Arial" panose="020B0604020202020204" pitchFamily="34" charset="0"/>
                <a:cs typeface="Arial" panose="020B0604020202020204" pitchFamily="34" charset="0"/>
              </a:rPr>
              <a:t> </a:t>
            </a:r>
            <a:r>
              <a:rPr lang="ru-RU" sz="600" b="1">
                <a:solidFill>
                  <a:schemeClr val="accent1">
                    <a:lumMod val="75000"/>
                  </a:schemeClr>
                </a:solidFill>
                <a:latin typeface="Arial" panose="020B0604020202020204" pitchFamily="34" charset="0"/>
                <a:cs typeface="Arial" panose="020B0604020202020204" pitchFamily="34" charset="0"/>
              </a:rPr>
              <a:t>представлены преимущественно луговыми, они занимают около 75% территории. </a:t>
            </a:r>
            <a:endParaRPr lang="ru-RU" sz="600" b="1" smtClean="0">
              <a:solidFill>
                <a:schemeClr val="accent1">
                  <a:lumMod val="75000"/>
                </a:schemeClr>
              </a:solidFill>
              <a:latin typeface="Arial" panose="020B0604020202020204" pitchFamily="34" charset="0"/>
              <a:cs typeface="Arial" panose="020B0604020202020204" pitchFamily="34" charset="0"/>
            </a:endParaRPr>
          </a:p>
          <a:p>
            <a:pPr algn="just"/>
            <a:r>
              <a:rPr lang="ru-RU" sz="600" b="1" smtClean="0">
                <a:solidFill>
                  <a:schemeClr val="accent1">
                    <a:lumMod val="75000"/>
                  </a:schemeClr>
                </a:solidFill>
                <a:latin typeface="Arial" panose="020B0604020202020204" pitchFamily="34" charset="0"/>
                <a:cs typeface="Arial" panose="020B0604020202020204" pitchFamily="34" charset="0"/>
              </a:rPr>
              <a:t>По </a:t>
            </a:r>
            <a:r>
              <a:rPr lang="ru-RU" sz="600" b="1">
                <a:solidFill>
                  <a:schemeClr val="accent1">
                    <a:lumMod val="75000"/>
                  </a:schemeClr>
                </a:solidFill>
                <a:latin typeface="Arial" panose="020B0604020202020204" pitchFamily="34" charset="0"/>
                <a:cs typeface="Arial" panose="020B0604020202020204" pitchFamily="34" charset="0"/>
              </a:rPr>
              <a:t>морфологическому признаку для них характерно темно-серая окраска и зернисто-комковая структура. </a:t>
            </a:r>
            <a:endParaRPr lang="ru-RU" sz="600" b="1" smtClean="0">
              <a:solidFill>
                <a:schemeClr val="accent1">
                  <a:lumMod val="75000"/>
                </a:schemeClr>
              </a:solidFill>
              <a:latin typeface="Arial" panose="020B0604020202020204" pitchFamily="34" charset="0"/>
              <a:cs typeface="Arial" panose="020B0604020202020204" pitchFamily="34" charset="0"/>
            </a:endParaRPr>
          </a:p>
          <a:p>
            <a:pPr algn="just"/>
            <a:r>
              <a:rPr lang="ru-RU" sz="600" b="1" smtClean="0">
                <a:solidFill>
                  <a:schemeClr val="accent1">
                    <a:lumMod val="75000"/>
                  </a:schemeClr>
                </a:solidFill>
                <a:latin typeface="Arial" panose="020B0604020202020204" pitchFamily="34" charset="0"/>
                <a:cs typeface="Arial" panose="020B0604020202020204" pitchFamily="34" charset="0"/>
              </a:rPr>
              <a:t>Подножья </a:t>
            </a:r>
            <a:r>
              <a:rPr lang="ru-RU" sz="600" b="1">
                <a:solidFill>
                  <a:schemeClr val="accent1">
                    <a:lumMod val="75000"/>
                  </a:schemeClr>
                </a:solidFill>
                <a:latin typeface="Arial" panose="020B0604020202020204" pitchFamily="34" charset="0"/>
                <a:cs typeface="Arial" panose="020B0604020202020204" pitchFamily="34" charset="0"/>
              </a:rPr>
              <a:t>предгорий и речные террасы </a:t>
            </a:r>
            <a:r>
              <a:rPr lang="ru-RU" sz="600" b="1" smtClean="0">
                <a:solidFill>
                  <a:schemeClr val="accent1">
                    <a:lumMod val="75000"/>
                  </a:schemeClr>
                </a:solidFill>
                <a:latin typeface="Arial" panose="020B0604020202020204" pitchFamily="34" charset="0"/>
                <a:cs typeface="Arial" panose="020B0604020202020204" pitchFamily="34" charset="0"/>
              </a:rPr>
              <a:t>занимают </a:t>
            </a:r>
            <a:r>
              <a:rPr lang="ru-RU" sz="600" b="1">
                <a:solidFill>
                  <a:schemeClr val="accent1">
                    <a:lumMod val="75000"/>
                  </a:schemeClr>
                </a:solidFill>
                <a:latin typeface="Arial" panose="020B0604020202020204" pitchFamily="34" charset="0"/>
                <a:cs typeface="Arial" panose="020B0604020202020204" pitchFamily="34" charset="0"/>
              </a:rPr>
              <a:t>каштановые почвы</a:t>
            </a:r>
            <a:r>
              <a:rPr lang="ru-RU" sz="600" b="1" smtClean="0">
                <a:solidFill>
                  <a:schemeClr val="accent1">
                    <a:lumMod val="75000"/>
                  </a:schemeClr>
                </a:solidFill>
                <a:latin typeface="Arial" panose="020B0604020202020204" pitchFamily="34" charset="0"/>
                <a:cs typeface="Arial" panose="020B0604020202020204" pitchFamily="34" charset="0"/>
              </a:rPr>
              <a:t>.</a:t>
            </a:r>
          </a:p>
          <a:p>
            <a:pPr algn="just"/>
            <a:r>
              <a:rPr lang="ru-RU" sz="600" b="1" smtClean="0">
                <a:solidFill>
                  <a:schemeClr val="accent1">
                    <a:lumMod val="75000"/>
                  </a:schemeClr>
                </a:solidFill>
                <a:latin typeface="Arial" panose="020B0604020202020204" pitchFamily="34" charset="0"/>
                <a:cs typeface="Arial" panose="020B0604020202020204" pitchFamily="34" charset="0"/>
              </a:rPr>
              <a:t> </a:t>
            </a:r>
            <a:r>
              <a:rPr lang="ru-RU" sz="600" b="1">
                <a:solidFill>
                  <a:schemeClr val="accent1">
                    <a:lumMod val="75000"/>
                  </a:schemeClr>
                </a:solidFill>
                <a:latin typeface="Arial" panose="020B0604020202020204" pitchFamily="34" charset="0"/>
                <a:cs typeface="Arial" panose="020B0604020202020204" pitchFamily="34" charset="0"/>
              </a:rPr>
              <a:t>Они развиты на аллювиальных наносах, преимущественно легкого механического состава</a:t>
            </a:r>
            <a:r>
              <a:rPr lang="ru-RU" sz="600" b="1" smtClean="0">
                <a:solidFill>
                  <a:schemeClr val="accent1">
                    <a:lumMod val="75000"/>
                  </a:schemeClr>
                </a:solidFill>
                <a:latin typeface="Arial" panose="020B0604020202020204" pitchFamily="34" charset="0"/>
                <a:cs typeface="Arial" panose="020B0604020202020204" pitchFamily="34" charset="0"/>
              </a:rPr>
              <a:t>.</a:t>
            </a:r>
          </a:p>
          <a:p>
            <a:pPr algn="just"/>
            <a:r>
              <a:rPr lang="ru-RU" sz="600" b="1" smtClean="0">
                <a:solidFill>
                  <a:schemeClr val="accent1">
                    <a:lumMod val="75000"/>
                  </a:schemeClr>
                </a:solidFill>
                <a:latin typeface="Arial" panose="020B0604020202020204" pitchFamily="34" charset="0"/>
                <a:cs typeface="Arial" panose="020B0604020202020204" pitchFamily="34" charset="0"/>
              </a:rPr>
              <a:t> </a:t>
            </a:r>
            <a:r>
              <a:rPr lang="ru-RU" sz="600" b="1">
                <a:solidFill>
                  <a:schemeClr val="accent1">
                    <a:lumMod val="75000"/>
                  </a:schemeClr>
                </a:solidFill>
                <a:latin typeface="Arial" panose="020B0604020202020204" pitchFamily="34" charset="0"/>
                <a:cs typeface="Arial" panose="020B0604020202020204" pitchFamily="34" charset="0"/>
              </a:rPr>
              <a:t>Лугово-болотные почвы занимают около 12% территории района. Для них характерно наличие избыточного увлажнения, </a:t>
            </a:r>
            <a:endParaRPr lang="ru-RU" sz="600" b="1" smtClean="0">
              <a:solidFill>
                <a:schemeClr val="accent1">
                  <a:lumMod val="75000"/>
                </a:schemeClr>
              </a:solidFill>
              <a:latin typeface="Arial" panose="020B0604020202020204" pitchFamily="34" charset="0"/>
              <a:cs typeface="Arial" panose="020B0604020202020204" pitchFamily="34" charset="0"/>
            </a:endParaRPr>
          </a:p>
          <a:p>
            <a:pPr algn="just"/>
            <a:r>
              <a:rPr lang="ru-RU" sz="600" b="1" smtClean="0">
                <a:solidFill>
                  <a:schemeClr val="accent1">
                    <a:lumMod val="75000"/>
                  </a:schemeClr>
                </a:solidFill>
                <a:latin typeface="Arial" panose="020B0604020202020204" pitchFamily="34" charset="0"/>
                <a:cs typeface="Arial" panose="020B0604020202020204" pitchFamily="34" charset="0"/>
              </a:rPr>
              <a:t>большое </a:t>
            </a:r>
            <a:r>
              <a:rPr lang="ru-RU" sz="600" b="1">
                <a:solidFill>
                  <a:schemeClr val="accent1">
                    <a:lumMod val="75000"/>
                  </a:schemeClr>
                </a:solidFill>
                <a:latin typeface="Arial" panose="020B0604020202020204" pitchFamily="34" charset="0"/>
                <a:cs typeface="Arial" panose="020B0604020202020204" pitchFamily="34" charset="0"/>
              </a:rPr>
              <a:t>содержание гумуса. Значительную часть площади занимают </a:t>
            </a:r>
            <a:r>
              <a:rPr lang="ru-RU" sz="600" b="1" smtClean="0">
                <a:solidFill>
                  <a:schemeClr val="accent1">
                    <a:lumMod val="75000"/>
                  </a:schemeClr>
                </a:solidFill>
                <a:latin typeface="Arial" panose="020B0604020202020204" pitchFamily="34" charset="0"/>
                <a:cs typeface="Arial" panose="020B0604020202020204" pitchFamily="34" charset="0"/>
              </a:rPr>
              <a:t>солончаки</a:t>
            </a:r>
            <a:endParaRPr lang="ru-RU" sz="600" b="1" cap="none" spc="0">
              <a:ln w="0"/>
              <a:solidFill>
                <a:schemeClr val="accent1">
                  <a:lumMod val="75000"/>
                </a:schemeClr>
              </a:solidFill>
              <a:latin typeface="Arial" panose="020B0604020202020204" pitchFamily="34" charset="0"/>
              <a:cs typeface="Arial" panose="020B0604020202020204" pitchFamily="34" charset="0"/>
            </a:endParaRPr>
          </a:p>
        </p:txBody>
      </p:sp>
      <p:pic>
        <p:nvPicPr>
          <p:cNvPr id="50" name="Рисунок 49" descr="Сельское хозяйство со сплошной заливкой">
            <a:extLst>
              <a:ext uri="{FF2B5EF4-FFF2-40B4-BE49-F238E27FC236}">
                <a16:creationId xmlns="" xmlns:a16="http://schemas.microsoft.com/office/drawing/2014/main" id="{208E3681-9B4F-4B33-A212-E62D0B4EF4D6}"/>
              </a:ext>
            </a:extLst>
          </p:cNvPr>
          <p:cNvPicPr>
            <a:picLocks noChangeAspect="1"/>
          </p:cNvPicPr>
          <p:nvPr/>
        </p:nvPicPr>
        <p:blipFill>
          <a:blip r:embed="rId21">
            <a:extLst>
              <a:ext uri="{96DAC541-7B7A-43D3-8B79-37D633B846F1}">
                <asvg:svgBlip xmlns="" xmlns:asvg="http://schemas.microsoft.com/office/drawing/2016/SVG/main" r:embed="rId10"/>
              </a:ext>
            </a:extLst>
          </a:blip>
          <a:stretch>
            <a:fillRect/>
          </a:stretch>
        </p:blipFill>
        <p:spPr>
          <a:xfrm>
            <a:off x="7485979" y="2668235"/>
            <a:ext cx="360000" cy="360000"/>
          </a:xfrm>
          <a:prstGeom prst="rect">
            <a:avLst/>
          </a:prstGeom>
        </p:spPr>
      </p:pic>
      <p:sp>
        <p:nvSpPr>
          <p:cNvPr id="51" name="TextBox 50">
            <a:extLst>
              <a:ext uri="{FF2B5EF4-FFF2-40B4-BE49-F238E27FC236}">
                <a16:creationId xmlns="" xmlns:a16="http://schemas.microsoft.com/office/drawing/2014/main" id="{9BFF0E25-DFAE-46E7-0CAB-F8151F107F4C}"/>
              </a:ext>
            </a:extLst>
          </p:cNvPr>
          <p:cNvSpPr txBox="1"/>
          <p:nvPr/>
        </p:nvSpPr>
        <p:spPr>
          <a:xfrm>
            <a:off x="8055467" y="2678810"/>
            <a:ext cx="1531992" cy="138499"/>
          </a:xfrm>
          <a:prstGeom prst="rect">
            <a:avLst/>
          </a:prstGeom>
          <a:noFill/>
        </p:spPr>
        <p:txBody>
          <a:bodyPr wrap="square" lIns="0" tIns="0" rIns="0" bIns="0" rtlCol="0">
            <a:spAutoFit/>
          </a:bodyPr>
          <a:lstStyle/>
          <a:p>
            <a:r>
              <a:rPr lang="ru-RU" sz="900" b="1" smtClean="0">
                <a:solidFill>
                  <a:srgbClr val="4756A0"/>
                </a:solidFill>
                <a:latin typeface="Arial" panose="020B0604020202020204" pitchFamily="34" charset="0"/>
                <a:cs typeface="Arial" panose="020B0604020202020204" pitchFamily="34" charset="0"/>
              </a:rPr>
              <a:t>Почвы:</a:t>
            </a:r>
            <a:endParaRPr lang="en-US" sz="900" b="1" dirty="0">
              <a:solidFill>
                <a:srgbClr val="4756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6202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Скругленный прямоугольник 46">
            <a:extLst>
              <a:ext uri="{FF2B5EF4-FFF2-40B4-BE49-F238E27FC236}">
                <a16:creationId xmlns="" xmlns:a16="http://schemas.microsoft.com/office/drawing/2014/main" id="{1FEA1B35-77E4-A172-D1A3-AE89EA44D200}"/>
              </a:ext>
            </a:extLst>
          </p:cNvPr>
          <p:cNvSpPr/>
          <p:nvPr/>
        </p:nvSpPr>
        <p:spPr>
          <a:xfrm>
            <a:off x="4848839" y="3002851"/>
            <a:ext cx="4619011" cy="3521774"/>
          </a:xfrm>
          <a:prstGeom prst="roundRect">
            <a:avLst>
              <a:gd name="adj" fmla="val 7045"/>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2" name="Скругленный прямоугольник 71">
            <a:extLst>
              <a:ext uri="{FF2B5EF4-FFF2-40B4-BE49-F238E27FC236}">
                <a16:creationId xmlns="" xmlns:a16="http://schemas.microsoft.com/office/drawing/2014/main" id="{1FEA1B35-77E4-A172-D1A3-AE89EA44D200}"/>
              </a:ext>
            </a:extLst>
          </p:cNvPr>
          <p:cNvSpPr/>
          <p:nvPr/>
        </p:nvSpPr>
        <p:spPr>
          <a:xfrm>
            <a:off x="627016" y="2846281"/>
            <a:ext cx="3977403" cy="3559596"/>
          </a:xfrm>
          <a:prstGeom prst="roundRect">
            <a:avLst>
              <a:gd name="adj" fmla="val 7045"/>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 xmlns:a16="http://schemas.microsoft.com/office/drawing/2014/main" id="{912D699B-3924-518D-6259-49B5096496FC}"/>
              </a:ext>
            </a:extLst>
          </p:cNvPr>
          <p:cNvSpPr txBox="1"/>
          <p:nvPr/>
        </p:nvSpPr>
        <p:spPr>
          <a:xfrm>
            <a:off x="627016" y="493869"/>
            <a:ext cx="7317882" cy="369332"/>
          </a:xfrm>
          <a:prstGeom prst="rect">
            <a:avLst/>
          </a:prstGeom>
          <a:noFill/>
        </p:spPr>
        <p:txBody>
          <a:bodyPr wrap="square" lIns="0" tIns="0" rIns="0" bIns="0" rtlCol="0">
            <a:spAutoFit/>
          </a:bodyPr>
          <a:lstStyle/>
          <a:p>
            <a:r>
              <a:rPr lang="ru-RU" sz="2400" b="1" smtClean="0">
                <a:latin typeface="Arial" panose="020B0604020202020204" pitchFamily="34" charset="0"/>
                <a:cs typeface="Arial" panose="020B0604020202020204" pitchFamily="34" charset="0"/>
              </a:rPr>
              <a:t>Ресурсно-сырьевой </a:t>
            </a:r>
            <a:r>
              <a:rPr lang="ru-RU" sz="2400" b="1">
                <a:latin typeface="Arial" panose="020B0604020202020204" pitchFamily="34" charset="0"/>
                <a:cs typeface="Arial" panose="020B0604020202020204" pitchFamily="34" charset="0"/>
              </a:rPr>
              <a:t>потенциал</a:t>
            </a:r>
            <a:endParaRPr lang="x-none" sz="2400" b="1" dirty="0">
              <a:latin typeface="Arial" panose="020B0604020202020204" pitchFamily="34" charset="0"/>
              <a:cs typeface="Arial" panose="020B0604020202020204" pitchFamily="34" charset="0"/>
            </a:endParaRPr>
          </a:p>
        </p:txBody>
      </p:sp>
      <p:sp>
        <p:nvSpPr>
          <p:cNvPr id="2" name="Скругленный прямоугольник 1">
            <a:extLst>
              <a:ext uri="{FF2B5EF4-FFF2-40B4-BE49-F238E27FC236}">
                <a16:creationId xmlns="" xmlns:a16="http://schemas.microsoft.com/office/drawing/2014/main" id="{CD619759-1B46-A085-9BEA-16699177FCA2}"/>
              </a:ext>
            </a:extLst>
          </p:cNvPr>
          <p:cNvSpPr/>
          <p:nvPr/>
        </p:nvSpPr>
        <p:spPr>
          <a:xfrm>
            <a:off x="627017" y="163628"/>
            <a:ext cx="1887583" cy="273844"/>
          </a:xfrm>
          <a:prstGeom prst="roundRect">
            <a:avLst>
              <a:gd name="adj" fmla="val 50000"/>
            </a:avLst>
          </a:prstGeom>
          <a:solidFill>
            <a:srgbClr val="4756A0"/>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p>
            <a:r>
              <a:rPr lang="ru-RU" sz="800" b="1" smtClean="0">
                <a:solidFill>
                  <a:schemeClr val="bg1"/>
                </a:solidFill>
                <a:latin typeface="Arial" panose="020B0604020202020204" pitchFamily="34" charset="0"/>
                <a:cs typeface="Arial" panose="020B0604020202020204" pitchFamily="34" charset="0"/>
              </a:rPr>
              <a:t>Ресурсно-серьевой потенциал</a:t>
            </a:r>
            <a:endParaRPr lang="x-none" sz="800" b="1" dirty="0">
              <a:solidFill>
                <a:schemeClr val="bg1"/>
              </a:solidFill>
              <a:latin typeface="Arial" panose="020B0604020202020204" pitchFamily="34" charset="0"/>
              <a:cs typeface="Arial" panose="020B0604020202020204" pitchFamily="34" charset="0"/>
            </a:endParaRPr>
          </a:p>
        </p:txBody>
      </p:sp>
      <p:sp>
        <p:nvSpPr>
          <p:cNvPr id="51" name="Номер слайда 50">
            <a:extLst>
              <a:ext uri="{FF2B5EF4-FFF2-40B4-BE49-F238E27FC236}">
                <a16:creationId xmlns="" xmlns:a16="http://schemas.microsoft.com/office/drawing/2014/main" id="{44424661-66FD-8F93-DC83-63C5A9828CCF}"/>
              </a:ext>
            </a:extLst>
          </p:cNvPr>
          <p:cNvSpPr>
            <a:spLocks noGrp="1"/>
          </p:cNvSpPr>
          <p:nvPr>
            <p:ph type="sldNum" sz="quarter" idx="12"/>
          </p:nvPr>
        </p:nvSpPr>
        <p:spPr>
          <a:xfrm>
            <a:off x="9059974" y="6607261"/>
            <a:ext cx="727623" cy="123111"/>
          </a:xfrm>
        </p:spPr>
        <p:txBody>
          <a:bodyPr lIns="0" tIns="0" rIns="0" bIns="0" anchor="b"/>
          <a:lstStyle/>
          <a:p>
            <a:fld id="{F3749720-1430-DF46-8A1E-D768C54B98EF}" type="slidenum">
              <a:rPr lang="x-none" sz="800" smtClean="0">
                <a:solidFill>
                  <a:schemeClr val="tx1"/>
                </a:solidFill>
                <a:latin typeface="Arial" panose="020B0604020202020204" pitchFamily="34" charset="0"/>
                <a:cs typeface="Arial" panose="020B0604020202020204" pitchFamily="34" charset="0"/>
              </a:rPr>
              <a:t>6</a:t>
            </a:fld>
            <a:endParaRPr lang="x-none" sz="800" dirty="0">
              <a:solidFill>
                <a:schemeClr val="tx1"/>
              </a:solidFill>
              <a:latin typeface="Arial" panose="020B0604020202020204" pitchFamily="34" charset="0"/>
              <a:cs typeface="Arial" panose="020B0604020202020204" pitchFamily="34" charset="0"/>
            </a:endParaRPr>
          </a:p>
        </p:txBody>
      </p:sp>
      <p:sp>
        <p:nvSpPr>
          <p:cNvPr id="9" name="Скругленный прямоугольник 8">
            <a:extLst>
              <a:ext uri="{FF2B5EF4-FFF2-40B4-BE49-F238E27FC236}">
                <a16:creationId xmlns="" xmlns:a16="http://schemas.microsoft.com/office/drawing/2014/main" id="{3E6210EF-3CE9-687B-D58A-316299AB2051}"/>
              </a:ext>
            </a:extLst>
          </p:cNvPr>
          <p:cNvSpPr/>
          <p:nvPr/>
        </p:nvSpPr>
        <p:spPr>
          <a:xfrm>
            <a:off x="304865" y="930577"/>
            <a:ext cx="9482732" cy="1662101"/>
          </a:xfrm>
          <a:prstGeom prst="roundRect">
            <a:avLst>
              <a:gd name="adj" fmla="val 32405"/>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100" b="1" smtClean="0">
                <a:latin typeface="Arial" panose="020B0604020202020204" pitchFamily="34" charset="0"/>
                <a:cs typeface="Arial" panose="020B0604020202020204" pitchFamily="34" charset="0"/>
              </a:rPr>
              <a:t>	В </a:t>
            </a:r>
            <a:r>
              <a:rPr lang="ru-RU" sz="1100" b="1">
                <a:latin typeface="Arial" panose="020B0604020202020204" pitchFamily="34" charset="0"/>
                <a:cs typeface="Arial" panose="020B0604020202020204" pitchFamily="34" charset="0"/>
              </a:rPr>
              <a:t>хозяйственном комплексе Республики Дагестан район занимает лидирующие позиции в сфере многоотраслевого сельскохозяйственного производства благодаря своему экономико-географическому положению, благоприятным климатическим условиям и ресурсно-сырьевому потенциалу. </a:t>
            </a:r>
          </a:p>
          <a:p>
            <a:r>
              <a:rPr lang="ru-RU" sz="1100" b="1">
                <a:latin typeface="Arial" panose="020B0604020202020204" pitchFamily="34" charset="0"/>
                <a:cs typeface="Arial" panose="020B0604020202020204" pitchFamily="34" charset="0"/>
              </a:rPr>
              <a:t>Мягкий климат и плодородные земли дают возможность для интенсивного ведения сельскохозяйственного производства, выращивания практически всех культур, а также заниматься различными видами животноводства.</a:t>
            </a:r>
          </a:p>
          <a:p>
            <a:r>
              <a:rPr lang="ru-RU" sz="1100" b="1">
                <a:latin typeface="Arial" panose="020B0604020202020204" pitchFamily="34" charset="0"/>
                <a:cs typeface="Arial" panose="020B0604020202020204" pitchFamily="34" charset="0"/>
              </a:rPr>
              <a:t>На климат района большое влияние оказывает Каспийское море, которое смягчает его и увлажняет воздух.</a:t>
            </a:r>
          </a:p>
          <a:p>
            <a:r>
              <a:rPr lang="ru-RU" sz="1100" b="1">
                <a:latin typeface="Arial" panose="020B0604020202020204" pitchFamily="34" charset="0"/>
                <a:cs typeface="Arial" panose="020B0604020202020204" pitchFamily="34" charset="0"/>
              </a:rPr>
              <a:t>Поверхностные воды на территории Хасавюртовского района представлены водами рек – Аксай, Акташ, Ярыксу, Ямансу, Юзбаш, Умаш, их притоками, крупными и мелкими озерами и водохранилищами. В питании рек участвуют талые, дождевые и грунтовые воды. Вода рек имеет среднюю степень минерализации.</a:t>
            </a:r>
            <a:endParaRPr kumimoji="0" lang="ru-RU" sz="11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DDA5F051-E20D-AD88-EE11-D3FFBACF9B57}"/>
              </a:ext>
            </a:extLst>
          </p:cNvPr>
          <p:cNvSpPr txBox="1"/>
          <p:nvPr/>
        </p:nvSpPr>
        <p:spPr>
          <a:xfrm>
            <a:off x="627016" y="6607261"/>
            <a:ext cx="7317882" cy="123111"/>
          </a:xfrm>
          <a:prstGeom prst="rect">
            <a:avLst/>
          </a:prstGeom>
          <a:noFill/>
        </p:spPr>
        <p:txBody>
          <a:bodyPr wrap="square" lIns="0" tIns="0" rIns="0" bIns="0" rtlCol="0">
            <a:spAutoFit/>
          </a:bodyPr>
          <a:lstStyle/>
          <a:p>
            <a:r>
              <a:rPr lang="x-none" sz="800" dirty="0">
                <a:latin typeface="Arial" panose="020B0604020202020204" pitchFamily="34" charset="0"/>
                <a:cs typeface="Arial" panose="020B0604020202020204" pitchFamily="34" charset="0"/>
              </a:rPr>
              <a:t>ИНВЕСТИЦИОННЫЙ ПРОФИЛЬ </a:t>
            </a:r>
            <a:r>
              <a:rPr lang="ru-RU" sz="800" b="1" dirty="0">
                <a:latin typeface="Arial" panose="020B0604020202020204" pitchFamily="34" charset="0"/>
                <a:cs typeface="Arial" panose="020B0604020202020204" pitchFamily="34" charset="0"/>
              </a:rPr>
              <a:t>МО «ХАСАВЮРТОВСКИЙ РАЙОН</a:t>
            </a:r>
            <a:r>
              <a:rPr lang="ru-RU" sz="800" b="1" dirty="0" smtClean="0">
                <a:latin typeface="Arial" panose="020B0604020202020204" pitchFamily="34" charset="0"/>
                <a:cs typeface="Arial" panose="020B0604020202020204" pitchFamily="34" charset="0"/>
              </a:rPr>
              <a:t>»</a:t>
            </a:r>
            <a:endParaRPr lang="ru-RU" sz="800" dirty="0">
              <a:latin typeface="Arial" panose="020B0604020202020204" pitchFamily="34" charset="0"/>
              <a:cs typeface="Arial" panose="020B0604020202020204" pitchFamily="34" charset="0"/>
            </a:endParaRPr>
          </a:p>
        </p:txBody>
      </p:sp>
      <p:sp>
        <p:nvSpPr>
          <p:cNvPr id="34" name="Прямоугольник 33"/>
          <p:cNvSpPr/>
          <p:nvPr/>
        </p:nvSpPr>
        <p:spPr>
          <a:xfrm>
            <a:off x="1151052" y="3288558"/>
            <a:ext cx="3324314" cy="200055"/>
          </a:xfrm>
          <a:prstGeom prst="rect">
            <a:avLst/>
          </a:prstGeom>
          <a:noFill/>
        </p:spPr>
        <p:txBody>
          <a:bodyPr wrap="square" lIns="91440" tIns="45720" rIns="91440" bIns="45720">
            <a:spAutoFit/>
          </a:bodyPr>
          <a:lstStyle/>
          <a:p>
            <a:r>
              <a:rPr lang="ru-RU" sz="700" b="1">
                <a:ln w="0"/>
                <a:solidFill>
                  <a:schemeClr val="bg1"/>
                </a:solidFill>
                <a:latin typeface="Arial" panose="020B0604020202020204" pitchFamily="34" charset="0"/>
                <a:cs typeface="Arial" panose="020B0604020202020204" pitchFamily="34" charset="0"/>
              </a:rPr>
              <a:t> </a:t>
            </a:r>
            <a:r>
              <a:rPr lang="ru-RU" sz="700" b="1" smtClean="0">
                <a:ln w="0"/>
                <a:solidFill>
                  <a:schemeClr val="bg1"/>
                </a:solidFill>
                <a:latin typeface="Arial" panose="020B0604020202020204" pitchFamily="34" charset="0"/>
                <a:cs typeface="Arial" panose="020B0604020202020204" pitchFamily="34" charset="0"/>
              </a:rPr>
              <a:t>  </a:t>
            </a:r>
            <a:endParaRPr lang="ru-RU" sz="700" b="1" cap="none" spc="0" smtClean="0">
              <a:ln w="0"/>
              <a:solidFill>
                <a:schemeClr val="bg1"/>
              </a:solidFill>
              <a:latin typeface="Arial" panose="020B0604020202020204" pitchFamily="34" charset="0"/>
              <a:cs typeface="Arial" panose="020B0604020202020204" pitchFamily="34" charset="0"/>
            </a:endParaRPr>
          </a:p>
        </p:txBody>
      </p:sp>
      <p:sp>
        <p:nvSpPr>
          <p:cNvPr id="53" name="Прямоугольник 52"/>
          <p:cNvSpPr/>
          <p:nvPr/>
        </p:nvSpPr>
        <p:spPr>
          <a:xfrm>
            <a:off x="1125948" y="5011603"/>
            <a:ext cx="3324314" cy="200055"/>
          </a:xfrm>
          <a:prstGeom prst="rect">
            <a:avLst/>
          </a:prstGeom>
          <a:noFill/>
        </p:spPr>
        <p:txBody>
          <a:bodyPr wrap="square" lIns="91440" tIns="45720" rIns="91440" bIns="45720">
            <a:spAutoFit/>
          </a:bodyPr>
          <a:lstStyle/>
          <a:p>
            <a:r>
              <a:rPr lang="ru-RU" sz="700" b="1" smtClean="0">
                <a:ln w="0"/>
                <a:solidFill>
                  <a:schemeClr val="bg1"/>
                </a:solidFill>
                <a:latin typeface="Arial" panose="020B0604020202020204" pitchFamily="34" charset="0"/>
                <a:cs typeface="Arial" panose="020B0604020202020204" pitchFamily="34" charset="0"/>
              </a:rPr>
              <a:t>.</a:t>
            </a:r>
            <a:endParaRPr lang="ru-RU" sz="700" b="1" cap="none" spc="0" smtClean="0">
              <a:ln w="0"/>
              <a:solidFill>
                <a:schemeClr val="bg1"/>
              </a:solidFill>
              <a:latin typeface="Arial" panose="020B0604020202020204" pitchFamily="34" charset="0"/>
              <a:cs typeface="Arial" panose="020B0604020202020204" pitchFamily="34" charset="0"/>
            </a:endParaRPr>
          </a:p>
        </p:txBody>
      </p:sp>
      <p:sp>
        <p:nvSpPr>
          <p:cNvPr id="31" name="Скругленный прямоугольник 30">
            <a:extLst>
              <a:ext uri="{FF2B5EF4-FFF2-40B4-BE49-F238E27FC236}">
                <a16:creationId xmlns="" xmlns:a16="http://schemas.microsoft.com/office/drawing/2014/main" id="{3E6210EF-3CE9-687B-D58A-316299AB2051}"/>
              </a:ext>
            </a:extLst>
          </p:cNvPr>
          <p:cNvSpPr/>
          <p:nvPr/>
        </p:nvSpPr>
        <p:spPr>
          <a:xfrm>
            <a:off x="758529" y="3007894"/>
            <a:ext cx="3697787" cy="302885"/>
          </a:xfrm>
          <a:prstGeom prst="roundRect">
            <a:avLst>
              <a:gd name="adj" fmla="val 32405"/>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100" smtClean="0"/>
              <a:t>	Общий </a:t>
            </a:r>
            <a:r>
              <a:rPr lang="ru-RU" sz="1100"/>
              <a:t>земельный фонд района - 142,4 тыс.га, в </a:t>
            </a:r>
            <a:r>
              <a:rPr lang="ru-RU" sz="1100" smtClean="0"/>
              <a:t>	том </a:t>
            </a:r>
            <a:r>
              <a:rPr lang="ru-RU" sz="1100"/>
              <a:t>числе:</a:t>
            </a:r>
            <a:endParaRPr kumimoji="0" lang="ru-RU" sz="11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3" name="Скругленный прямоугольник 32">
            <a:extLst>
              <a:ext uri="{FF2B5EF4-FFF2-40B4-BE49-F238E27FC236}">
                <a16:creationId xmlns="" xmlns:a16="http://schemas.microsoft.com/office/drawing/2014/main" id="{3E6210EF-3CE9-687B-D58A-316299AB2051}"/>
              </a:ext>
            </a:extLst>
          </p:cNvPr>
          <p:cNvSpPr/>
          <p:nvPr/>
        </p:nvSpPr>
        <p:spPr>
          <a:xfrm>
            <a:off x="752473" y="3405425"/>
            <a:ext cx="3697787" cy="302885"/>
          </a:xfrm>
          <a:prstGeom prst="roundRect">
            <a:avLst>
              <a:gd name="adj" fmla="val 32405"/>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100" smtClean="0"/>
              <a:t>	Земли </a:t>
            </a:r>
            <a:r>
              <a:rPr lang="ru-RU" sz="1100"/>
              <a:t>сельскохозяйственного назначения – 118,3 </a:t>
            </a:r>
            <a:r>
              <a:rPr lang="ru-RU" sz="1100" smtClean="0"/>
              <a:t>	тыс.га;</a:t>
            </a:r>
            <a:endParaRPr lang="ru-RU" sz="1100"/>
          </a:p>
        </p:txBody>
      </p:sp>
      <p:sp>
        <p:nvSpPr>
          <p:cNvPr id="35" name="Скругленный прямоугольник 34">
            <a:extLst>
              <a:ext uri="{FF2B5EF4-FFF2-40B4-BE49-F238E27FC236}">
                <a16:creationId xmlns="" xmlns:a16="http://schemas.microsoft.com/office/drawing/2014/main" id="{3E6210EF-3CE9-687B-D58A-316299AB2051}"/>
              </a:ext>
            </a:extLst>
          </p:cNvPr>
          <p:cNvSpPr/>
          <p:nvPr/>
        </p:nvSpPr>
        <p:spPr>
          <a:xfrm>
            <a:off x="752475" y="3857990"/>
            <a:ext cx="3697787" cy="302885"/>
          </a:xfrm>
          <a:prstGeom prst="roundRect">
            <a:avLst>
              <a:gd name="adj" fmla="val 32405"/>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100"/>
              <a:t>	</a:t>
            </a:r>
            <a:r>
              <a:rPr lang="ru-RU" sz="1100" smtClean="0"/>
              <a:t> </a:t>
            </a:r>
            <a:r>
              <a:rPr lang="ru-RU" sz="1100"/>
              <a:t>Земли поселений – 7,0 тыс.га;</a:t>
            </a:r>
          </a:p>
        </p:txBody>
      </p:sp>
      <p:sp>
        <p:nvSpPr>
          <p:cNvPr id="36" name="Скругленный прямоугольник 35">
            <a:extLst>
              <a:ext uri="{FF2B5EF4-FFF2-40B4-BE49-F238E27FC236}">
                <a16:creationId xmlns="" xmlns:a16="http://schemas.microsoft.com/office/drawing/2014/main" id="{3E6210EF-3CE9-687B-D58A-316299AB2051}"/>
              </a:ext>
            </a:extLst>
          </p:cNvPr>
          <p:cNvSpPr/>
          <p:nvPr/>
        </p:nvSpPr>
        <p:spPr>
          <a:xfrm>
            <a:off x="752472" y="4267454"/>
            <a:ext cx="3697787" cy="302885"/>
          </a:xfrm>
          <a:prstGeom prst="roundRect">
            <a:avLst>
              <a:gd name="adj" fmla="val 32405"/>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100" smtClean="0"/>
              <a:t>	Земли </a:t>
            </a:r>
            <a:r>
              <a:rPr lang="ru-RU" sz="1100"/>
              <a:t>промышленности, энергетики, транспорта, </a:t>
            </a:r>
            <a:r>
              <a:rPr lang="ru-RU" sz="1100" smtClean="0"/>
              <a:t>	связи </a:t>
            </a:r>
            <a:r>
              <a:rPr lang="ru-RU" sz="1100"/>
              <a:t>– 1,5 тыс.га</a:t>
            </a:r>
            <a:endParaRPr kumimoji="0" lang="ru-RU" sz="11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7" name="Скругленный прямоугольник 36">
            <a:extLst>
              <a:ext uri="{FF2B5EF4-FFF2-40B4-BE49-F238E27FC236}">
                <a16:creationId xmlns="" xmlns:a16="http://schemas.microsoft.com/office/drawing/2014/main" id="{3E6210EF-3CE9-687B-D58A-316299AB2051}"/>
              </a:ext>
            </a:extLst>
          </p:cNvPr>
          <p:cNvSpPr/>
          <p:nvPr/>
        </p:nvSpPr>
        <p:spPr>
          <a:xfrm>
            <a:off x="781375" y="4714250"/>
            <a:ext cx="3697787" cy="302885"/>
          </a:xfrm>
          <a:prstGeom prst="roundRect">
            <a:avLst>
              <a:gd name="adj" fmla="val 32405"/>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100" smtClean="0"/>
              <a:t>	Земли </a:t>
            </a:r>
            <a:r>
              <a:rPr lang="ru-RU" sz="1100"/>
              <a:t>особо охраняемых территорий – 0,036 </a:t>
            </a:r>
            <a:r>
              <a:rPr lang="ru-RU" sz="1100" smtClean="0"/>
              <a:t>	тыс.га</a:t>
            </a:r>
            <a:r>
              <a:rPr lang="ru-RU" sz="1100"/>
              <a:t>;</a:t>
            </a:r>
            <a:endParaRPr kumimoji="0" lang="ru-RU" sz="11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9" name="Скругленный прямоугольник 38">
            <a:extLst>
              <a:ext uri="{FF2B5EF4-FFF2-40B4-BE49-F238E27FC236}">
                <a16:creationId xmlns="" xmlns:a16="http://schemas.microsoft.com/office/drawing/2014/main" id="{3E6210EF-3CE9-687B-D58A-316299AB2051}"/>
              </a:ext>
            </a:extLst>
          </p:cNvPr>
          <p:cNvSpPr/>
          <p:nvPr/>
        </p:nvSpPr>
        <p:spPr>
          <a:xfrm>
            <a:off x="752472" y="5162376"/>
            <a:ext cx="3697787" cy="302885"/>
          </a:xfrm>
          <a:prstGeom prst="roundRect">
            <a:avLst>
              <a:gd name="adj" fmla="val 32405"/>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100" smtClean="0"/>
              <a:t>	Земли </a:t>
            </a:r>
            <a:r>
              <a:rPr lang="ru-RU" sz="1100"/>
              <a:t>водного фонда – 0,01 тыс.га;</a:t>
            </a:r>
            <a:endParaRPr kumimoji="0" lang="ru-RU" sz="11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1" name="Скругленный прямоугольник 40">
            <a:extLst>
              <a:ext uri="{FF2B5EF4-FFF2-40B4-BE49-F238E27FC236}">
                <a16:creationId xmlns="" xmlns:a16="http://schemas.microsoft.com/office/drawing/2014/main" id="{3E6210EF-3CE9-687B-D58A-316299AB2051}"/>
              </a:ext>
            </a:extLst>
          </p:cNvPr>
          <p:cNvSpPr/>
          <p:nvPr/>
        </p:nvSpPr>
        <p:spPr>
          <a:xfrm>
            <a:off x="781375" y="5609172"/>
            <a:ext cx="3697787" cy="302885"/>
          </a:xfrm>
          <a:prstGeom prst="roundRect">
            <a:avLst>
              <a:gd name="adj" fmla="val 32405"/>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100" smtClean="0"/>
              <a:t>	Земли </a:t>
            </a:r>
            <a:r>
              <a:rPr lang="ru-RU" sz="1100"/>
              <a:t>лесного фонда – 14,6 тыс.га.</a:t>
            </a:r>
            <a:endParaRPr kumimoji="0" lang="ru-RU" sz="11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aphicFrame>
        <p:nvGraphicFramePr>
          <p:cNvPr id="46" name="Диаграмма 45"/>
          <p:cNvGraphicFramePr/>
          <p:nvPr>
            <p:extLst>
              <p:ext uri="{D42A27DB-BD31-4B8C-83A1-F6EECF244321}">
                <p14:modId xmlns:p14="http://schemas.microsoft.com/office/powerpoint/2010/main" val="2654244542"/>
              </p:ext>
            </p:extLst>
          </p:nvPr>
        </p:nvGraphicFramePr>
        <p:xfrm>
          <a:off x="4754982" y="2883425"/>
          <a:ext cx="4779543" cy="3300730"/>
        </p:xfrm>
        <a:graphic>
          <a:graphicData uri="http://schemas.openxmlformats.org/drawingml/2006/chart">
            <c:chart xmlns:c="http://schemas.openxmlformats.org/drawingml/2006/chart" xmlns:r="http://schemas.openxmlformats.org/officeDocument/2006/relationships" r:id="rId3"/>
          </a:graphicData>
        </a:graphic>
      </p:graphicFrame>
      <p:sp>
        <p:nvSpPr>
          <p:cNvPr id="48" name="Овал 47">
            <a:extLst>
              <a:ext uri="{FF2B5EF4-FFF2-40B4-BE49-F238E27FC236}">
                <a16:creationId xmlns="" xmlns:a16="http://schemas.microsoft.com/office/drawing/2014/main" id="{11473CE6-90F5-AEE0-DE2C-741B3FB20BBD}"/>
              </a:ext>
            </a:extLst>
          </p:cNvPr>
          <p:cNvSpPr/>
          <p:nvPr/>
        </p:nvSpPr>
        <p:spPr>
          <a:xfrm>
            <a:off x="903638" y="3065378"/>
            <a:ext cx="180000" cy="180000"/>
          </a:xfrm>
          <a:prstGeom prst="ellipse">
            <a:avLst/>
          </a:prstGeom>
          <a:solidFill>
            <a:schemeClr val="bg1"/>
          </a:solidFill>
          <a:ln>
            <a:solidFill>
              <a:srgbClr val="4756A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ru-RU" sz="900" b="1" smtClean="0">
                <a:solidFill>
                  <a:srgbClr val="4756A0"/>
                </a:solidFill>
                <a:latin typeface="Arial" panose="020B0604020202020204" pitchFamily="34" charset="0"/>
                <a:cs typeface="Arial" panose="020B0604020202020204" pitchFamily="34" charset="0"/>
              </a:rPr>
              <a:t>0</a:t>
            </a:r>
            <a:endParaRPr lang="x-none" sz="900" b="1" dirty="0">
              <a:solidFill>
                <a:srgbClr val="4756A0"/>
              </a:solidFill>
              <a:latin typeface="Arial" panose="020B0604020202020204" pitchFamily="34" charset="0"/>
              <a:cs typeface="Arial" panose="020B0604020202020204" pitchFamily="34" charset="0"/>
            </a:endParaRPr>
          </a:p>
        </p:txBody>
      </p:sp>
      <p:sp>
        <p:nvSpPr>
          <p:cNvPr id="52" name="Овал 51">
            <a:extLst>
              <a:ext uri="{FF2B5EF4-FFF2-40B4-BE49-F238E27FC236}">
                <a16:creationId xmlns="" xmlns:a16="http://schemas.microsoft.com/office/drawing/2014/main" id="{11473CE6-90F5-AEE0-DE2C-741B3FB20BBD}"/>
              </a:ext>
            </a:extLst>
          </p:cNvPr>
          <p:cNvSpPr/>
          <p:nvPr/>
        </p:nvSpPr>
        <p:spPr>
          <a:xfrm>
            <a:off x="903638" y="3455202"/>
            <a:ext cx="180000" cy="180000"/>
          </a:xfrm>
          <a:prstGeom prst="ellipse">
            <a:avLst/>
          </a:prstGeom>
          <a:solidFill>
            <a:schemeClr val="bg1"/>
          </a:solidFill>
          <a:ln>
            <a:solidFill>
              <a:srgbClr val="4756A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x-none" sz="900" b="1" dirty="0">
                <a:solidFill>
                  <a:srgbClr val="4756A0"/>
                </a:solidFill>
                <a:latin typeface="Arial" panose="020B0604020202020204" pitchFamily="34" charset="0"/>
                <a:cs typeface="Arial" panose="020B0604020202020204" pitchFamily="34" charset="0"/>
              </a:rPr>
              <a:t>1</a:t>
            </a:r>
          </a:p>
        </p:txBody>
      </p:sp>
      <p:sp>
        <p:nvSpPr>
          <p:cNvPr id="56" name="Овал 55">
            <a:extLst>
              <a:ext uri="{FF2B5EF4-FFF2-40B4-BE49-F238E27FC236}">
                <a16:creationId xmlns="" xmlns:a16="http://schemas.microsoft.com/office/drawing/2014/main" id="{11473CE6-90F5-AEE0-DE2C-741B3FB20BBD}"/>
              </a:ext>
            </a:extLst>
          </p:cNvPr>
          <p:cNvSpPr/>
          <p:nvPr/>
        </p:nvSpPr>
        <p:spPr>
          <a:xfrm>
            <a:off x="901426" y="4763738"/>
            <a:ext cx="180000" cy="180000"/>
          </a:xfrm>
          <a:prstGeom prst="ellipse">
            <a:avLst/>
          </a:prstGeom>
          <a:solidFill>
            <a:schemeClr val="bg1"/>
          </a:solidFill>
          <a:ln>
            <a:solidFill>
              <a:srgbClr val="4756A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ru-RU" sz="900" b="1" smtClean="0">
                <a:solidFill>
                  <a:srgbClr val="4756A0"/>
                </a:solidFill>
                <a:latin typeface="Arial" panose="020B0604020202020204" pitchFamily="34" charset="0"/>
                <a:cs typeface="Arial" panose="020B0604020202020204" pitchFamily="34" charset="0"/>
              </a:rPr>
              <a:t>4</a:t>
            </a:r>
            <a:endParaRPr lang="x-none" sz="900" b="1" dirty="0">
              <a:solidFill>
                <a:srgbClr val="4756A0"/>
              </a:solidFill>
              <a:latin typeface="Arial" panose="020B0604020202020204" pitchFamily="34" charset="0"/>
              <a:cs typeface="Arial" panose="020B0604020202020204" pitchFamily="34" charset="0"/>
            </a:endParaRPr>
          </a:p>
        </p:txBody>
      </p:sp>
      <p:sp>
        <p:nvSpPr>
          <p:cNvPr id="61" name="Овал 60">
            <a:extLst>
              <a:ext uri="{FF2B5EF4-FFF2-40B4-BE49-F238E27FC236}">
                <a16:creationId xmlns="" xmlns:a16="http://schemas.microsoft.com/office/drawing/2014/main" id="{11473CE6-90F5-AEE0-DE2C-741B3FB20BBD}"/>
              </a:ext>
            </a:extLst>
          </p:cNvPr>
          <p:cNvSpPr/>
          <p:nvPr/>
        </p:nvSpPr>
        <p:spPr>
          <a:xfrm>
            <a:off x="903638" y="4313718"/>
            <a:ext cx="180000" cy="180000"/>
          </a:xfrm>
          <a:prstGeom prst="ellipse">
            <a:avLst/>
          </a:prstGeom>
          <a:solidFill>
            <a:schemeClr val="bg1"/>
          </a:solidFill>
          <a:ln>
            <a:solidFill>
              <a:srgbClr val="4756A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ru-RU" sz="900" b="1" smtClean="0">
                <a:solidFill>
                  <a:srgbClr val="4756A0"/>
                </a:solidFill>
                <a:latin typeface="Arial" panose="020B0604020202020204" pitchFamily="34" charset="0"/>
                <a:cs typeface="Arial" panose="020B0604020202020204" pitchFamily="34" charset="0"/>
              </a:rPr>
              <a:t>3</a:t>
            </a:r>
            <a:endParaRPr lang="x-none" sz="900" b="1" dirty="0">
              <a:solidFill>
                <a:srgbClr val="4756A0"/>
              </a:solidFill>
              <a:latin typeface="Arial" panose="020B0604020202020204" pitchFamily="34" charset="0"/>
              <a:cs typeface="Arial" panose="020B0604020202020204" pitchFamily="34" charset="0"/>
            </a:endParaRPr>
          </a:p>
        </p:txBody>
      </p:sp>
      <p:sp>
        <p:nvSpPr>
          <p:cNvPr id="62" name="Овал 61">
            <a:extLst>
              <a:ext uri="{FF2B5EF4-FFF2-40B4-BE49-F238E27FC236}">
                <a16:creationId xmlns="" xmlns:a16="http://schemas.microsoft.com/office/drawing/2014/main" id="{11473CE6-90F5-AEE0-DE2C-741B3FB20BBD}"/>
              </a:ext>
            </a:extLst>
          </p:cNvPr>
          <p:cNvSpPr/>
          <p:nvPr/>
        </p:nvSpPr>
        <p:spPr>
          <a:xfrm>
            <a:off x="903638" y="3914579"/>
            <a:ext cx="180000" cy="180000"/>
          </a:xfrm>
          <a:prstGeom prst="ellipse">
            <a:avLst/>
          </a:prstGeom>
          <a:solidFill>
            <a:schemeClr val="bg1"/>
          </a:solidFill>
          <a:ln>
            <a:solidFill>
              <a:srgbClr val="4756A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ru-RU" sz="900" b="1">
                <a:solidFill>
                  <a:srgbClr val="4756A0"/>
                </a:solidFill>
                <a:latin typeface="Arial" panose="020B0604020202020204" pitchFamily="34" charset="0"/>
                <a:cs typeface="Arial" panose="020B0604020202020204" pitchFamily="34" charset="0"/>
              </a:rPr>
              <a:t>2</a:t>
            </a:r>
            <a:endParaRPr lang="x-none" sz="900" b="1" dirty="0">
              <a:solidFill>
                <a:srgbClr val="4756A0"/>
              </a:solidFill>
              <a:latin typeface="Arial" panose="020B0604020202020204" pitchFamily="34" charset="0"/>
              <a:cs typeface="Arial" panose="020B0604020202020204" pitchFamily="34" charset="0"/>
            </a:endParaRPr>
          </a:p>
        </p:txBody>
      </p:sp>
      <p:sp>
        <p:nvSpPr>
          <p:cNvPr id="63" name="Овал 62">
            <a:extLst>
              <a:ext uri="{FF2B5EF4-FFF2-40B4-BE49-F238E27FC236}">
                <a16:creationId xmlns="" xmlns:a16="http://schemas.microsoft.com/office/drawing/2014/main" id="{11473CE6-90F5-AEE0-DE2C-741B3FB20BBD}"/>
              </a:ext>
            </a:extLst>
          </p:cNvPr>
          <p:cNvSpPr/>
          <p:nvPr/>
        </p:nvSpPr>
        <p:spPr>
          <a:xfrm>
            <a:off x="901426" y="5665569"/>
            <a:ext cx="180000" cy="180000"/>
          </a:xfrm>
          <a:prstGeom prst="ellipse">
            <a:avLst/>
          </a:prstGeom>
          <a:solidFill>
            <a:schemeClr val="bg1"/>
          </a:solidFill>
          <a:ln>
            <a:solidFill>
              <a:srgbClr val="4756A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ru-RU" sz="900" b="1" smtClean="0">
                <a:solidFill>
                  <a:srgbClr val="4756A0"/>
                </a:solidFill>
                <a:latin typeface="Arial" panose="020B0604020202020204" pitchFamily="34" charset="0"/>
                <a:cs typeface="Arial" panose="020B0604020202020204" pitchFamily="34" charset="0"/>
              </a:rPr>
              <a:t>6</a:t>
            </a:r>
            <a:endParaRPr lang="x-none" sz="900" b="1" dirty="0">
              <a:solidFill>
                <a:srgbClr val="4756A0"/>
              </a:solidFill>
              <a:latin typeface="Arial" panose="020B0604020202020204" pitchFamily="34" charset="0"/>
              <a:cs typeface="Arial" panose="020B0604020202020204" pitchFamily="34" charset="0"/>
            </a:endParaRPr>
          </a:p>
        </p:txBody>
      </p:sp>
      <p:sp>
        <p:nvSpPr>
          <p:cNvPr id="64" name="Овал 63">
            <a:extLst>
              <a:ext uri="{FF2B5EF4-FFF2-40B4-BE49-F238E27FC236}">
                <a16:creationId xmlns="" xmlns:a16="http://schemas.microsoft.com/office/drawing/2014/main" id="{11473CE6-90F5-AEE0-DE2C-741B3FB20BBD}"/>
              </a:ext>
            </a:extLst>
          </p:cNvPr>
          <p:cNvSpPr/>
          <p:nvPr/>
        </p:nvSpPr>
        <p:spPr>
          <a:xfrm>
            <a:off x="905344" y="5210365"/>
            <a:ext cx="180000" cy="180000"/>
          </a:xfrm>
          <a:prstGeom prst="ellipse">
            <a:avLst/>
          </a:prstGeom>
          <a:solidFill>
            <a:schemeClr val="bg1"/>
          </a:solidFill>
          <a:ln>
            <a:solidFill>
              <a:srgbClr val="4756A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ru-RU" sz="900" b="1" dirty="0">
                <a:solidFill>
                  <a:srgbClr val="4756A0"/>
                </a:solidFill>
                <a:latin typeface="Arial" panose="020B0604020202020204" pitchFamily="34" charset="0"/>
                <a:cs typeface="Arial" panose="020B0604020202020204" pitchFamily="34" charset="0"/>
              </a:rPr>
              <a:t>5</a:t>
            </a:r>
            <a:endParaRPr lang="x-none" sz="900" b="1" dirty="0">
              <a:solidFill>
                <a:srgbClr val="4756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5174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Скругленный прямоугольник 46">
            <a:extLst>
              <a:ext uri="{FF2B5EF4-FFF2-40B4-BE49-F238E27FC236}">
                <a16:creationId xmlns="" xmlns:a16="http://schemas.microsoft.com/office/drawing/2014/main" id="{1FEA1B35-77E4-A172-D1A3-AE89EA44D200}"/>
              </a:ext>
            </a:extLst>
          </p:cNvPr>
          <p:cNvSpPr/>
          <p:nvPr/>
        </p:nvSpPr>
        <p:spPr>
          <a:xfrm>
            <a:off x="627017" y="873422"/>
            <a:ext cx="9160580" cy="5639200"/>
          </a:xfrm>
          <a:prstGeom prst="roundRect">
            <a:avLst>
              <a:gd name="adj" fmla="val 7045"/>
            </a:avLst>
          </a:prstGeom>
          <a:solidFill>
            <a:srgbClr val="4756A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 xmlns:a16="http://schemas.microsoft.com/office/drawing/2014/main" id="{912D699B-3924-518D-6259-49B5096496FC}"/>
              </a:ext>
            </a:extLst>
          </p:cNvPr>
          <p:cNvSpPr txBox="1"/>
          <p:nvPr/>
        </p:nvSpPr>
        <p:spPr>
          <a:xfrm>
            <a:off x="627016" y="504089"/>
            <a:ext cx="3173459" cy="369332"/>
          </a:xfrm>
          <a:prstGeom prst="rect">
            <a:avLst/>
          </a:prstGeom>
          <a:noFill/>
        </p:spPr>
        <p:txBody>
          <a:bodyPr wrap="square" lIns="0" tIns="0" rIns="0" bIns="0" rtlCol="0">
            <a:spAutoFit/>
          </a:bodyPr>
          <a:lstStyle/>
          <a:p>
            <a:r>
              <a:rPr lang="ru-RU" sz="2400" b="1">
                <a:latin typeface="Arial" panose="020B0604020202020204" pitchFamily="34" charset="0"/>
                <a:cs typeface="Arial" panose="020B0604020202020204" pitchFamily="34" charset="0"/>
              </a:rPr>
              <a:t>Сельское Хозяйство</a:t>
            </a:r>
            <a:endParaRPr lang="x-none" sz="2400" b="1" dirty="0">
              <a:latin typeface="Arial" panose="020B0604020202020204" pitchFamily="34" charset="0"/>
              <a:cs typeface="Arial" panose="020B0604020202020204" pitchFamily="34" charset="0"/>
            </a:endParaRPr>
          </a:p>
        </p:txBody>
      </p:sp>
      <p:sp>
        <p:nvSpPr>
          <p:cNvPr id="2" name="Скругленный прямоугольник 1">
            <a:extLst>
              <a:ext uri="{FF2B5EF4-FFF2-40B4-BE49-F238E27FC236}">
                <a16:creationId xmlns="" xmlns:a16="http://schemas.microsoft.com/office/drawing/2014/main" id="{CD619759-1B46-A085-9BEA-16699177FCA2}"/>
              </a:ext>
            </a:extLst>
          </p:cNvPr>
          <p:cNvSpPr/>
          <p:nvPr/>
        </p:nvSpPr>
        <p:spPr>
          <a:xfrm>
            <a:off x="627018" y="163628"/>
            <a:ext cx="1344658" cy="273844"/>
          </a:xfrm>
          <a:prstGeom prst="roundRect">
            <a:avLst>
              <a:gd name="adj" fmla="val 50000"/>
            </a:avLst>
          </a:prstGeom>
          <a:solidFill>
            <a:srgbClr val="4756A0"/>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p>
            <a:r>
              <a:rPr lang="ru-RU" sz="800" b="1" smtClean="0">
                <a:solidFill>
                  <a:schemeClr val="bg1"/>
                </a:solidFill>
                <a:latin typeface="Arial" panose="020B0604020202020204" pitchFamily="34" charset="0"/>
                <a:cs typeface="Arial" panose="020B0604020202020204" pitchFamily="34" charset="0"/>
              </a:rPr>
              <a:t>Сельское Хозяйство</a:t>
            </a:r>
            <a:endParaRPr lang="x-none" sz="800" b="1" dirty="0">
              <a:solidFill>
                <a:schemeClr val="bg1"/>
              </a:solidFill>
              <a:latin typeface="Arial" panose="020B0604020202020204" pitchFamily="34" charset="0"/>
              <a:cs typeface="Arial" panose="020B0604020202020204" pitchFamily="34" charset="0"/>
            </a:endParaRPr>
          </a:p>
        </p:txBody>
      </p:sp>
      <p:sp>
        <p:nvSpPr>
          <p:cNvPr id="51" name="Номер слайда 50">
            <a:extLst>
              <a:ext uri="{FF2B5EF4-FFF2-40B4-BE49-F238E27FC236}">
                <a16:creationId xmlns="" xmlns:a16="http://schemas.microsoft.com/office/drawing/2014/main" id="{44424661-66FD-8F93-DC83-63C5A9828CCF}"/>
              </a:ext>
            </a:extLst>
          </p:cNvPr>
          <p:cNvSpPr>
            <a:spLocks noGrp="1"/>
          </p:cNvSpPr>
          <p:nvPr>
            <p:ph type="sldNum" sz="quarter" idx="12"/>
          </p:nvPr>
        </p:nvSpPr>
        <p:spPr>
          <a:xfrm>
            <a:off x="9059974" y="6607261"/>
            <a:ext cx="727623" cy="123111"/>
          </a:xfrm>
        </p:spPr>
        <p:txBody>
          <a:bodyPr lIns="0" tIns="0" rIns="0" bIns="0" anchor="b"/>
          <a:lstStyle/>
          <a:p>
            <a:fld id="{F3749720-1430-DF46-8A1E-D768C54B98EF}" type="slidenum">
              <a:rPr lang="x-none" sz="800" smtClean="0">
                <a:solidFill>
                  <a:schemeClr val="tx1"/>
                </a:solidFill>
                <a:latin typeface="Arial" panose="020B0604020202020204" pitchFamily="34" charset="0"/>
                <a:cs typeface="Arial" panose="020B0604020202020204" pitchFamily="34" charset="0"/>
              </a:rPr>
              <a:t>7</a:t>
            </a:fld>
            <a:endParaRPr lang="x-none" sz="800"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DDA5F051-E20D-AD88-EE11-D3FFBACF9B57}"/>
              </a:ext>
            </a:extLst>
          </p:cNvPr>
          <p:cNvSpPr txBox="1"/>
          <p:nvPr/>
        </p:nvSpPr>
        <p:spPr>
          <a:xfrm>
            <a:off x="627016" y="6607261"/>
            <a:ext cx="7317882" cy="123111"/>
          </a:xfrm>
          <a:prstGeom prst="rect">
            <a:avLst/>
          </a:prstGeom>
          <a:noFill/>
        </p:spPr>
        <p:txBody>
          <a:bodyPr wrap="square" lIns="0" tIns="0" rIns="0" bIns="0" rtlCol="0">
            <a:spAutoFit/>
          </a:bodyPr>
          <a:lstStyle/>
          <a:p>
            <a:r>
              <a:rPr lang="x-none" sz="800" dirty="0">
                <a:latin typeface="Arial" panose="020B0604020202020204" pitchFamily="34" charset="0"/>
                <a:cs typeface="Arial" panose="020B0604020202020204" pitchFamily="34" charset="0"/>
              </a:rPr>
              <a:t>ИНВЕСТИЦИОННЫЙ ПРОФИЛЬ </a:t>
            </a:r>
            <a:r>
              <a:rPr lang="ru-RU" sz="800" b="1" dirty="0">
                <a:latin typeface="Arial" panose="020B0604020202020204" pitchFamily="34" charset="0"/>
                <a:cs typeface="Arial" panose="020B0604020202020204" pitchFamily="34" charset="0"/>
              </a:rPr>
              <a:t>МО «ХАСАВЮРТОВСКИЙ РАЙОН</a:t>
            </a:r>
            <a:r>
              <a:rPr lang="ru-RU" sz="800" b="1" dirty="0" smtClean="0">
                <a:latin typeface="Arial" panose="020B0604020202020204" pitchFamily="34" charset="0"/>
                <a:cs typeface="Arial" panose="020B0604020202020204" pitchFamily="34" charset="0"/>
              </a:rPr>
              <a:t>»</a:t>
            </a:r>
            <a:endParaRPr lang="ru-RU" sz="800" dirty="0">
              <a:latin typeface="Arial" panose="020B0604020202020204" pitchFamily="34" charset="0"/>
              <a:cs typeface="Arial" panose="020B0604020202020204" pitchFamily="34" charset="0"/>
            </a:endParaRPr>
          </a:p>
        </p:txBody>
      </p:sp>
      <p:sp>
        <p:nvSpPr>
          <p:cNvPr id="17" name="Скругленный прямоугольник 16">
            <a:extLst>
              <a:ext uri="{FF2B5EF4-FFF2-40B4-BE49-F238E27FC236}">
                <a16:creationId xmlns="" xmlns:a16="http://schemas.microsoft.com/office/drawing/2014/main" id="{3E6210EF-3CE9-687B-D58A-316299AB2051}"/>
              </a:ext>
            </a:extLst>
          </p:cNvPr>
          <p:cNvSpPr/>
          <p:nvPr/>
        </p:nvSpPr>
        <p:spPr>
          <a:xfrm>
            <a:off x="670696" y="940038"/>
            <a:ext cx="9073222" cy="5489273"/>
          </a:xfrm>
          <a:prstGeom prst="roundRect">
            <a:avLst>
              <a:gd name="adj" fmla="val 32405"/>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100" b="1" smtClean="0">
                <a:latin typeface="Arial" panose="020B0604020202020204" pitchFamily="34" charset="0"/>
                <a:cs typeface="Arial" panose="020B0604020202020204" pitchFamily="34" charset="0"/>
              </a:rPr>
              <a:t>	</a:t>
            </a:r>
            <a:r>
              <a:rPr lang="ru-RU" sz="900" b="1">
                <a:latin typeface="Arial" panose="020B0604020202020204" pitchFamily="34" charset="0"/>
                <a:cs typeface="Arial" panose="020B0604020202020204" pitchFamily="34" charset="0"/>
              </a:rPr>
              <a:t>Сельское хозяйство – ведущая отрасль экономики района, определяющая экономическое развитие территории не только муниципального образования, но и республики в целом. Сельскохозяйственную деятельность в районе ведут 67 сельскохозяйственных организаций, 68 крестьянских (фермерских) хозяйств, в том числе 18 индивидуальных предпринимателей и более сорока тысяч личных подсобных хозяйств. Площадь сельскохозяйственных угодий составляет 81,2 тыс.га. Из них на пашни приходится 62,0 тыс.га, многолетние насаждения – 3,3 тыс.га, в т.ч.: сады – 2,2 тыс.га, виноградники – 1,1 тыс.га, сенокосы – 1,5 тыс.га и пастбища – 14,4 тыс.га. Преобладающую долю посевной площади занимают зерновые и кормовые культуры. На долю орошаемых земель в общей площади сельхозугодий приходится 45,3 тыс.га. Общий объем продукции сельского хозяйства в хозяйствах всех категорий в действующих ценах составляет 10 560,7 млн.руб. по итогам отчетного года. Большая часть произведенной продукции (53%) получена в отрасли животноводства – 5 618,0 млн.руб., доля растениеводства составила 47% или 4 942,0 млн.руб. В расчете на одного жителя района произведено 60,3 тыс.руб. сельхозпродукции. К основным видам производимой сельхозпродукции в растениеводстве относятся зерно, овощи, фрукты (виноград, яблони, черешни и пр.), масличные культуры, в животноводстве – мелкий и крупный рогатый скот (коровы, овцы, козы), птица (разведение, производство и переработка мяса), молоко, яйца и </a:t>
            </a:r>
            <a:r>
              <a:rPr lang="ru-RU" sz="900" b="1" smtClean="0">
                <a:latin typeface="Arial" panose="020B0604020202020204" pitchFamily="34" charset="0"/>
                <a:cs typeface="Arial" panose="020B0604020202020204" pitchFamily="34" charset="0"/>
              </a:rPr>
              <a:t>др. </a:t>
            </a:r>
            <a:r>
              <a:rPr lang="ru-RU" sz="900" b="1">
                <a:latin typeface="Arial" panose="020B0604020202020204" pitchFamily="34" charset="0"/>
                <a:cs typeface="Arial" panose="020B0604020202020204" pitchFamily="34" charset="0"/>
              </a:rPr>
              <a:t>Согласно статистическим данным, по итогам 2023 года Хасавюртовский район занимает вторую позицию в тройке лидеров республики по производству зерна: сельскохозяйственные организации района намолотили 26,8 тыс. тонн за год</a:t>
            </a:r>
            <a:r>
              <a:rPr lang="ru-RU" sz="900" b="1" smtClean="0">
                <a:latin typeface="Arial" panose="020B0604020202020204" pitchFamily="34" charset="0"/>
                <a:cs typeface="Arial" panose="020B0604020202020204" pitchFamily="34" charset="0"/>
              </a:rPr>
              <a:t>. </a:t>
            </a:r>
            <a:r>
              <a:rPr lang="ru-RU" sz="900" b="1">
                <a:latin typeface="Arial" panose="020B0604020202020204" pitchFamily="34" charset="0"/>
                <a:cs typeface="Arial" panose="020B0604020202020204" pitchFamily="34" charset="0"/>
              </a:rPr>
              <a:t>Ключевой сельскохозяйственной культурой, выращиваемой в районе, являются озимые. Озимые культуры – одна из самых приоритетных отраслей агропромышленного комплекса района, который обеспечивает, прежде всего, продовольственную безопасность района. Увеличение посевных и наращивание озимых площадей является одной из главнейших задач в сфере деятельности аграрного сектора</a:t>
            </a:r>
            <a:r>
              <a:rPr lang="ru-RU" sz="900" b="1" smtClean="0">
                <a:latin typeface="Arial" panose="020B0604020202020204" pitchFamily="34" charset="0"/>
                <a:cs typeface="Arial" panose="020B0604020202020204" pitchFamily="34" charset="0"/>
              </a:rPr>
              <a:t>.</a:t>
            </a:r>
            <a:r>
              <a:rPr lang="ru-RU" sz="900" b="1">
                <a:latin typeface="Arial" panose="020B0604020202020204" pitchFamily="34" charset="0"/>
                <a:cs typeface="Arial" panose="020B0604020202020204" pitchFamily="34" charset="0"/>
              </a:rPr>
              <a:t> В сфере животноводства за последнее время наблюдается активный рост производства и переработки мяса птицы</a:t>
            </a:r>
            <a:r>
              <a:rPr lang="ru-RU" sz="900" b="1" smtClean="0">
                <a:latin typeface="Arial" panose="020B0604020202020204" pitchFamily="34" charset="0"/>
                <a:cs typeface="Arial" panose="020B0604020202020204" pitchFamily="34" charset="0"/>
              </a:rPr>
              <a:t>.</a:t>
            </a:r>
            <a:r>
              <a:rPr lang="ru-RU" sz="900" b="1">
                <a:latin typeface="Arial" panose="020B0604020202020204" pitchFamily="34" charset="0"/>
                <a:cs typeface="Arial" panose="020B0604020202020204" pitchFamily="34" charset="0"/>
              </a:rPr>
              <a:t> Численность птицы в сельскохозяйственных организациях района в 2023 году увеличилась на 49,6% по сравнению с предыдущим годом. Крупными предприятиями, осуществляющими значительный вклад в данную отрасль на территории муниципалитета, являются ООО «Батыр-Бройлер», ООО «Батыр», ООО «Эндрей П/Ф» и другие сельскохозяйственные производители. Основной объем продукции животноводства производится в хозяйствах населения и крестьянских (фермерский) хозяйствах. Поголовье скота на конец года в хозяйствах всех категорий насчитывало 41,8 тыс.голов крупного рогатого скота и 84,6 тыс.голов мелкого рогатого скота. Из них на долю хозяйств населения приходится 96 % по крупному рогатому скоту и 73 % - по мелкому рогатому скоту. Производство скота и птицы на убой в 2023 году составило 11 976,7 тонн или 22 % от общего объема по Республике </a:t>
            </a:r>
            <a:r>
              <a:rPr lang="ru-RU" sz="900" b="1" smtClean="0">
                <a:latin typeface="Arial" panose="020B0604020202020204" pitchFamily="34" charset="0"/>
                <a:cs typeface="Arial" panose="020B0604020202020204" pitchFamily="34" charset="0"/>
              </a:rPr>
              <a:t>Дагестан</a:t>
            </a:r>
            <a:r>
              <a:rPr lang="ru-RU" sz="900" b="1">
                <a:latin typeface="Arial" panose="020B0604020202020204" pitchFamily="34" charset="0"/>
                <a:cs typeface="Arial" panose="020B0604020202020204" pitchFamily="34" charset="0"/>
              </a:rPr>
              <a:t>Муниципальное образование занимает лидирующее место в республике по производству куриных яиц в сельскохозяйственных организациях: по итогам 2023 года произведено 2 530 тыс. штук, что составляет более половины всего производства по региону (58%).</a:t>
            </a:r>
          </a:p>
          <a:p>
            <a:r>
              <a:rPr lang="ru-RU" sz="900" b="1">
                <a:latin typeface="Arial" panose="020B0604020202020204" pitchFamily="34" charset="0"/>
                <a:cs typeface="Arial" panose="020B0604020202020204" pitchFamily="34" charset="0"/>
              </a:rPr>
              <a:t>Удельный вес объемов продукции сельского хозяйства Хасавюртовского района составил 5 % от уровня Республики Дагестан. </a:t>
            </a:r>
          </a:p>
          <a:p>
            <a:r>
              <a:rPr lang="ru-RU" sz="900" b="1">
                <a:latin typeface="Arial" panose="020B0604020202020204" pitchFamily="34" charset="0"/>
                <a:cs typeface="Arial" panose="020B0604020202020204" pitchFamily="34" charset="0"/>
              </a:rPr>
              <a:t>Агропромышленный комплекс является одной из приоритетных направлений развития района, на долю которого уже сегодня приходится значительная часть производства. </a:t>
            </a:r>
          </a:p>
          <a:p>
            <a:r>
              <a:rPr lang="ru-RU" sz="900" b="1">
                <a:latin typeface="Arial" panose="020B0604020202020204" pitchFamily="34" charset="0"/>
                <a:cs typeface="Arial" panose="020B0604020202020204" pitchFamily="34" charset="0"/>
              </a:rPr>
              <a:t>Приоритетность агропромышленного комплекса обусловлена существующими предпосылками для развития данного направления</a:t>
            </a:r>
            <a:r>
              <a:rPr lang="ru-RU" sz="900" b="1" smtClean="0">
                <a:latin typeface="Arial" panose="020B0604020202020204" pitchFamily="34" charset="0"/>
                <a:cs typeface="Arial" panose="020B0604020202020204" pitchFamily="34" charset="0"/>
              </a:rPr>
              <a:t>: - </a:t>
            </a:r>
            <a:r>
              <a:rPr lang="ru-RU" sz="900" b="1">
                <a:latin typeface="Arial" panose="020B0604020202020204" pitchFamily="34" charset="0"/>
                <a:cs typeface="Arial" panose="020B0604020202020204" pitchFamily="34" charset="0"/>
              </a:rPr>
              <a:t>мягкий и теплый климат</a:t>
            </a:r>
            <a:r>
              <a:rPr lang="ru-RU" sz="900" b="1" smtClean="0">
                <a:latin typeface="Arial" panose="020B0604020202020204" pitchFamily="34" charset="0"/>
                <a:cs typeface="Arial" panose="020B0604020202020204" pitchFamily="34" charset="0"/>
              </a:rPr>
              <a:t>;-</a:t>
            </a:r>
            <a:r>
              <a:rPr lang="ru-RU" sz="900" b="1">
                <a:latin typeface="Arial" panose="020B0604020202020204" pitchFamily="34" charset="0"/>
                <a:cs typeface="Arial" panose="020B0604020202020204" pitchFamily="34" charset="0"/>
              </a:rPr>
              <a:t> преобладающая доля земель сельскохозяйственного назначения с высоким уровнем продуктивности</a:t>
            </a:r>
            <a:r>
              <a:rPr lang="ru-RU" sz="900" b="1" smtClean="0">
                <a:latin typeface="Arial" panose="020B0604020202020204" pitchFamily="34" charset="0"/>
                <a:cs typeface="Arial" panose="020B0604020202020204" pitchFamily="34" charset="0"/>
              </a:rPr>
              <a:t>;-</a:t>
            </a:r>
            <a:r>
              <a:rPr lang="ru-RU" sz="900" b="1">
                <a:latin typeface="Arial" panose="020B0604020202020204" pitchFamily="34" charset="0"/>
                <a:cs typeface="Arial" panose="020B0604020202020204" pitchFamily="34" charset="0"/>
              </a:rPr>
              <a:t> существующая производственная база отрасли, позволяющая обеспечить предприятия агропромышленного комплекса необходимыми сырьевыми ресурсами</a:t>
            </a:r>
            <a:r>
              <a:rPr lang="ru-RU" sz="900" b="1" smtClean="0">
                <a:latin typeface="Arial" panose="020B0604020202020204" pitchFamily="34" charset="0"/>
                <a:cs typeface="Arial" panose="020B0604020202020204" pitchFamily="34" charset="0"/>
              </a:rPr>
              <a:t>;-</a:t>
            </a:r>
            <a:r>
              <a:rPr lang="ru-RU" sz="900" b="1">
                <a:latin typeface="Arial" panose="020B0604020202020204" pitchFamily="34" charset="0"/>
                <a:cs typeface="Arial" panose="020B0604020202020204" pitchFamily="34" charset="0"/>
              </a:rPr>
              <a:t> растущее население, обеспечивающее наличие стабильного и высокого спроса на производимую продукцию</a:t>
            </a:r>
            <a:r>
              <a:rPr lang="ru-RU" sz="900" b="1" smtClean="0">
                <a:latin typeface="Arial" panose="020B0604020202020204" pitchFamily="34" charset="0"/>
                <a:cs typeface="Arial" panose="020B0604020202020204" pitchFamily="34" charset="0"/>
              </a:rPr>
              <a:t>;-</a:t>
            </a:r>
            <a:r>
              <a:rPr lang="ru-RU" sz="900" b="1">
                <a:latin typeface="Arial" panose="020B0604020202020204" pitchFamily="34" charset="0"/>
                <a:cs typeface="Arial" panose="020B0604020202020204" pitchFamily="34" charset="0"/>
              </a:rPr>
              <a:t> выгодное географическое положение для осуществления поставок продукции агропромышленного комплекса в соседние города и районы республики, а также другие субъекты Российской Федерации.</a:t>
            </a:r>
          </a:p>
          <a:p>
            <a:endParaRPr kumimoji="0" lang="ru-RU" sz="11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476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F3749720-1430-DF46-8A1E-D768C54B98EF}" type="slidenum">
              <a:rPr lang="x-none" smtClean="0"/>
              <a:t>8</a:t>
            </a:fld>
            <a:endParaRPr lang="x-none"/>
          </a:p>
        </p:txBody>
      </p:sp>
      <p:sp>
        <p:nvSpPr>
          <p:cNvPr id="5" name="Скругленный прямоугольник 4">
            <a:extLst>
              <a:ext uri="{FF2B5EF4-FFF2-40B4-BE49-F238E27FC236}">
                <a16:creationId xmlns="" xmlns:a16="http://schemas.microsoft.com/office/drawing/2014/main" id="{1FEA1B35-77E4-A172-D1A3-AE89EA44D200}"/>
              </a:ext>
            </a:extLst>
          </p:cNvPr>
          <p:cNvSpPr/>
          <p:nvPr/>
        </p:nvSpPr>
        <p:spPr>
          <a:xfrm>
            <a:off x="627017" y="899714"/>
            <a:ext cx="9160580" cy="5639200"/>
          </a:xfrm>
          <a:prstGeom prst="roundRect">
            <a:avLst>
              <a:gd name="adj" fmla="val 7045"/>
            </a:avLst>
          </a:prstGeom>
          <a:solidFill>
            <a:srgbClr val="4756A0"/>
          </a:solidFill>
          <a:ln/>
        </p:spPr>
        <p:style>
          <a:lnRef idx="3">
            <a:schemeClr val="lt1"/>
          </a:lnRef>
          <a:fillRef idx="1">
            <a:schemeClr val="accent1"/>
          </a:fillRef>
          <a:effectRef idx="1">
            <a:schemeClr val="accent1"/>
          </a:effectRef>
          <a:fontRef idx="minor">
            <a:schemeClr val="lt1"/>
          </a:fontRef>
        </p:style>
        <p:txBody>
          <a:bodyPr rtlCol="0" anchor="ctr"/>
          <a:lstStyle/>
          <a:p>
            <a:r>
              <a:rPr lang="ru-RU" smtClean="0"/>
              <a:t>	Одной </a:t>
            </a:r>
            <a:r>
              <a:rPr lang="ru-RU"/>
              <a:t>из перспективных отраслей экономики и стратегических направлений развития района являются обрабатывающая промышленность. Несмотря на широкий круг сельхозпроизводителей, преобладающая доля перерабатывающего производства размещена на территории городского округа «город Хасавюрт», для развития которых сельское хозяйство района является сырьевой базой. Система снабженческо-сбытовых организаций и других видов обслуживания сельскохозяйственных производителей также отсутствует. </a:t>
            </a:r>
          </a:p>
          <a:p>
            <a:r>
              <a:rPr lang="ru-RU" smtClean="0"/>
              <a:t>	Сфера </a:t>
            </a:r>
            <a:r>
              <a:rPr lang="ru-RU"/>
              <a:t>промышленности в муниципальном районе представлена предприятиями обрабатывающего производства. В 2023 году объем отгруженных товаров собственного производства, выполненных работ, оказанных услуг по всем видам экономической деятельности составил 510 110,0 тыс.руб. или 2,9 тыс.руб. в расчете на душу населения. В динамике за последние годы показатель характеризуется тенденцией роста. </a:t>
            </a:r>
          </a:p>
          <a:p>
            <a:r>
              <a:rPr lang="ru-RU" smtClean="0"/>
              <a:t>	Отраслями </a:t>
            </a:r>
            <a:r>
              <a:rPr lang="ru-RU"/>
              <a:t>специализации обрабатывающей промышленности района являются производство пищевых продуктов, растительных масел, продуктов мукомольной и крупяной промышленности, переработка иной сельскохозяйственной продукции, производство строительных материалов, текстильных изделий, обработка древесины, производство мебели, ремонт и монтаж машин и оборудования и т.д</a:t>
            </a:r>
            <a:endParaRPr lang="x-none"/>
          </a:p>
        </p:txBody>
      </p:sp>
      <p:sp>
        <p:nvSpPr>
          <p:cNvPr id="6" name="Скругленный прямоугольник 5">
            <a:extLst>
              <a:ext uri="{FF2B5EF4-FFF2-40B4-BE49-F238E27FC236}">
                <a16:creationId xmlns="" xmlns:a16="http://schemas.microsoft.com/office/drawing/2014/main" id="{CD619759-1B46-A085-9BEA-16699177FCA2}"/>
              </a:ext>
            </a:extLst>
          </p:cNvPr>
          <p:cNvSpPr/>
          <p:nvPr/>
        </p:nvSpPr>
        <p:spPr>
          <a:xfrm>
            <a:off x="627017" y="163628"/>
            <a:ext cx="1887583" cy="273844"/>
          </a:xfrm>
          <a:prstGeom prst="roundRect">
            <a:avLst>
              <a:gd name="adj" fmla="val 50000"/>
            </a:avLst>
          </a:prstGeom>
          <a:solidFill>
            <a:srgbClr val="4756A0"/>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p>
            <a:r>
              <a:rPr lang="ru-RU" sz="900" b="1" smtClean="0">
                <a:latin typeface="Arial" panose="020B0604020202020204" pitchFamily="34" charset="0"/>
                <a:cs typeface="Arial" panose="020B0604020202020204" pitchFamily="34" charset="0"/>
              </a:rPr>
              <a:t>Промышленность</a:t>
            </a:r>
            <a:endParaRPr lang="x-none" sz="8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912D699B-3924-518D-6259-49B5096496FC}"/>
              </a:ext>
            </a:extLst>
          </p:cNvPr>
          <p:cNvSpPr txBox="1"/>
          <p:nvPr/>
        </p:nvSpPr>
        <p:spPr>
          <a:xfrm>
            <a:off x="627017" y="470781"/>
            <a:ext cx="3173459" cy="369332"/>
          </a:xfrm>
          <a:prstGeom prst="rect">
            <a:avLst/>
          </a:prstGeom>
          <a:noFill/>
        </p:spPr>
        <p:txBody>
          <a:bodyPr wrap="square" lIns="0" tIns="0" rIns="0" bIns="0" rtlCol="0">
            <a:spAutoFit/>
          </a:bodyPr>
          <a:lstStyle/>
          <a:p>
            <a:r>
              <a:rPr lang="ru-RU" sz="2400" b="1">
                <a:latin typeface="Arial" panose="020B0604020202020204" pitchFamily="34" charset="0"/>
                <a:cs typeface="Arial" panose="020B0604020202020204" pitchFamily="34" charset="0"/>
              </a:rPr>
              <a:t>Промышленность</a:t>
            </a:r>
            <a:endParaRPr lang="x-none"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 xmlns:a16="http://schemas.microsoft.com/office/drawing/2014/main" id="{DDA5F051-E20D-AD88-EE11-D3FFBACF9B57}"/>
              </a:ext>
            </a:extLst>
          </p:cNvPr>
          <p:cNvSpPr txBox="1"/>
          <p:nvPr/>
        </p:nvSpPr>
        <p:spPr>
          <a:xfrm>
            <a:off x="627016" y="6607261"/>
            <a:ext cx="7317882" cy="123111"/>
          </a:xfrm>
          <a:prstGeom prst="rect">
            <a:avLst/>
          </a:prstGeom>
          <a:noFill/>
        </p:spPr>
        <p:txBody>
          <a:bodyPr wrap="square" lIns="0" tIns="0" rIns="0" bIns="0" rtlCol="0">
            <a:spAutoFit/>
          </a:bodyPr>
          <a:lstStyle/>
          <a:p>
            <a:r>
              <a:rPr lang="x-none" sz="800" dirty="0">
                <a:latin typeface="Arial" panose="020B0604020202020204" pitchFamily="34" charset="0"/>
                <a:cs typeface="Arial" panose="020B0604020202020204" pitchFamily="34" charset="0"/>
              </a:rPr>
              <a:t>ИНВЕСТИЦИОННЫЙ ПРОФИЛЬ </a:t>
            </a:r>
            <a:r>
              <a:rPr lang="ru-RU" sz="800" b="1" dirty="0">
                <a:latin typeface="Arial" panose="020B0604020202020204" pitchFamily="34" charset="0"/>
                <a:cs typeface="Arial" panose="020B0604020202020204" pitchFamily="34" charset="0"/>
              </a:rPr>
              <a:t>МО «ХАСАВЮРТОВСКИЙ РАЙОН</a:t>
            </a:r>
            <a:r>
              <a:rPr lang="ru-RU" sz="800" b="1" dirty="0" smtClean="0">
                <a:latin typeface="Arial" panose="020B0604020202020204" pitchFamily="34" charset="0"/>
                <a:cs typeface="Arial" panose="020B0604020202020204" pitchFamily="34" charset="0"/>
              </a:rPr>
              <a:t>»</a:t>
            </a:r>
            <a:endParaRPr lang="ru-RU"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0417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Скругленный прямоугольник 46">
            <a:extLst>
              <a:ext uri="{FF2B5EF4-FFF2-40B4-BE49-F238E27FC236}">
                <a16:creationId xmlns="" xmlns:a16="http://schemas.microsoft.com/office/drawing/2014/main" id="{1FEA1B35-77E4-A172-D1A3-AE89EA44D200}"/>
              </a:ext>
            </a:extLst>
          </p:cNvPr>
          <p:cNvSpPr/>
          <p:nvPr/>
        </p:nvSpPr>
        <p:spPr>
          <a:xfrm>
            <a:off x="152399" y="940038"/>
            <a:ext cx="4908935" cy="5556011"/>
          </a:xfrm>
          <a:prstGeom prst="roundRect">
            <a:avLst>
              <a:gd name="adj" fmla="val 7045"/>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9" name="Скругленный прямоугольник 28">
            <a:extLst>
              <a:ext uri="{FF2B5EF4-FFF2-40B4-BE49-F238E27FC236}">
                <a16:creationId xmlns="" xmlns:a16="http://schemas.microsoft.com/office/drawing/2014/main" id="{3E6210EF-3CE9-687B-D58A-316299AB2051}"/>
              </a:ext>
            </a:extLst>
          </p:cNvPr>
          <p:cNvSpPr/>
          <p:nvPr/>
        </p:nvSpPr>
        <p:spPr>
          <a:xfrm>
            <a:off x="152398" y="940038"/>
            <a:ext cx="4908935" cy="709683"/>
          </a:xfrm>
          <a:prstGeom prst="roundRect">
            <a:avLst>
              <a:gd name="adj" fmla="val 32405"/>
            </a:avLst>
          </a:prstGeom>
          <a:solidFill>
            <a:srgbClr val="4756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100" b="1" smtClean="0">
                <a:latin typeface="Arial" panose="020B0604020202020204" pitchFamily="34" charset="0"/>
                <a:cs typeface="Arial" panose="020B0604020202020204" pitchFamily="34" charset="0"/>
              </a:rPr>
              <a:t>	</a:t>
            </a:r>
            <a:endParaRPr kumimoji="0" lang="ru-RU" sz="11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 xmlns:a16="http://schemas.microsoft.com/office/drawing/2014/main" id="{912D699B-3924-518D-6259-49B5096496FC}"/>
              </a:ext>
            </a:extLst>
          </p:cNvPr>
          <p:cNvSpPr txBox="1"/>
          <p:nvPr/>
        </p:nvSpPr>
        <p:spPr>
          <a:xfrm>
            <a:off x="627016" y="504089"/>
            <a:ext cx="3173459" cy="369332"/>
          </a:xfrm>
          <a:prstGeom prst="rect">
            <a:avLst/>
          </a:prstGeom>
          <a:noFill/>
        </p:spPr>
        <p:txBody>
          <a:bodyPr wrap="square" lIns="0" tIns="0" rIns="0" bIns="0" rtlCol="0">
            <a:spAutoFit/>
          </a:bodyPr>
          <a:lstStyle/>
          <a:p>
            <a:r>
              <a:rPr lang="ru-RU" sz="2400" b="1">
                <a:latin typeface="Arial" panose="020B0604020202020204" pitchFamily="34" charset="0"/>
                <a:cs typeface="Arial" panose="020B0604020202020204" pitchFamily="34" charset="0"/>
              </a:rPr>
              <a:t>Сельское Хозяйство</a:t>
            </a:r>
            <a:endParaRPr lang="x-none" sz="2400" b="1" dirty="0">
              <a:latin typeface="Arial" panose="020B0604020202020204" pitchFamily="34" charset="0"/>
              <a:cs typeface="Arial" panose="020B0604020202020204" pitchFamily="34" charset="0"/>
            </a:endParaRPr>
          </a:p>
        </p:txBody>
      </p:sp>
      <p:sp>
        <p:nvSpPr>
          <p:cNvPr id="2" name="Скругленный прямоугольник 1">
            <a:extLst>
              <a:ext uri="{FF2B5EF4-FFF2-40B4-BE49-F238E27FC236}">
                <a16:creationId xmlns="" xmlns:a16="http://schemas.microsoft.com/office/drawing/2014/main" id="{CD619759-1B46-A085-9BEA-16699177FCA2}"/>
              </a:ext>
            </a:extLst>
          </p:cNvPr>
          <p:cNvSpPr/>
          <p:nvPr/>
        </p:nvSpPr>
        <p:spPr>
          <a:xfrm>
            <a:off x="627018" y="163628"/>
            <a:ext cx="1344658" cy="273844"/>
          </a:xfrm>
          <a:prstGeom prst="roundRect">
            <a:avLst>
              <a:gd name="adj" fmla="val 50000"/>
            </a:avLst>
          </a:prstGeom>
          <a:solidFill>
            <a:srgbClr val="4756A0"/>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p>
            <a:r>
              <a:rPr lang="ru-RU" sz="800" b="1" smtClean="0">
                <a:solidFill>
                  <a:schemeClr val="bg1"/>
                </a:solidFill>
                <a:latin typeface="Arial" panose="020B0604020202020204" pitchFamily="34" charset="0"/>
                <a:cs typeface="Arial" panose="020B0604020202020204" pitchFamily="34" charset="0"/>
              </a:rPr>
              <a:t>Сельское Хозяйство</a:t>
            </a:r>
            <a:endParaRPr lang="x-none" sz="800" b="1" dirty="0">
              <a:solidFill>
                <a:schemeClr val="bg1"/>
              </a:solidFill>
              <a:latin typeface="Arial" panose="020B0604020202020204" pitchFamily="34" charset="0"/>
              <a:cs typeface="Arial" panose="020B0604020202020204" pitchFamily="34" charset="0"/>
            </a:endParaRPr>
          </a:p>
        </p:txBody>
      </p:sp>
      <p:sp>
        <p:nvSpPr>
          <p:cNvPr id="51" name="Номер слайда 50">
            <a:extLst>
              <a:ext uri="{FF2B5EF4-FFF2-40B4-BE49-F238E27FC236}">
                <a16:creationId xmlns="" xmlns:a16="http://schemas.microsoft.com/office/drawing/2014/main" id="{44424661-66FD-8F93-DC83-63C5A9828CCF}"/>
              </a:ext>
            </a:extLst>
          </p:cNvPr>
          <p:cNvSpPr>
            <a:spLocks noGrp="1"/>
          </p:cNvSpPr>
          <p:nvPr>
            <p:ph type="sldNum" sz="quarter" idx="12"/>
          </p:nvPr>
        </p:nvSpPr>
        <p:spPr>
          <a:xfrm>
            <a:off x="9059974" y="6607261"/>
            <a:ext cx="727623" cy="123111"/>
          </a:xfrm>
        </p:spPr>
        <p:txBody>
          <a:bodyPr lIns="0" tIns="0" rIns="0" bIns="0" anchor="b"/>
          <a:lstStyle/>
          <a:p>
            <a:fld id="{F3749720-1430-DF46-8A1E-D768C54B98EF}" type="slidenum">
              <a:rPr lang="x-none" sz="800" smtClean="0">
                <a:solidFill>
                  <a:schemeClr val="tx1"/>
                </a:solidFill>
                <a:latin typeface="Arial" panose="020B0604020202020204" pitchFamily="34" charset="0"/>
                <a:cs typeface="Arial" panose="020B0604020202020204" pitchFamily="34" charset="0"/>
              </a:rPr>
              <a:t>9</a:t>
            </a:fld>
            <a:endParaRPr lang="x-none" sz="800"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DDA5F051-E20D-AD88-EE11-D3FFBACF9B57}"/>
              </a:ext>
            </a:extLst>
          </p:cNvPr>
          <p:cNvSpPr txBox="1"/>
          <p:nvPr/>
        </p:nvSpPr>
        <p:spPr>
          <a:xfrm>
            <a:off x="627016" y="6607261"/>
            <a:ext cx="7317882" cy="123111"/>
          </a:xfrm>
          <a:prstGeom prst="rect">
            <a:avLst/>
          </a:prstGeom>
          <a:noFill/>
        </p:spPr>
        <p:txBody>
          <a:bodyPr wrap="square" lIns="0" tIns="0" rIns="0" bIns="0" rtlCol="0">
            <a:spAutoFit/>
          </a:bodyPr>
          <a:lstStyle/>
          <a:p>
            <a:r>
              <a:rPr lang="x-none" sz="800" dirty="0">
                <a:latin typeface="Arial" panose="020B0604020202020204" pitchFamily="34" charset="0"/>
                <a:cs typeface="Arial" panose="020B0604020202020204" pitchFamily="34" charset="0"/>
              </a:rPr>
              <a:t>ИНВЕСТИЦИОННЫЙ ПРОФИЛЬ </a:t>
            </a:r>
            <a:r>
              <a:rPr lang="ru-RU" sz="800" b="1" dirty="0">
                <a:latin typeface="Arial" panose="020B0604020202020204" pitchFamily="34" charset="0"/>
                <a:cs typeface="Arial" panose="020B0604020202020204" pitchFamily="34" charset="0"/>
              </a:rPr>
              <a:t>МО «ХАСАВЮРТОВСКИЙ РАЙОН</a:t>
            </a:r>
            <a:r>
              <a:rPr lang="ru-RU" sz="800" b="1" dirty="0" smtClean="0">
                <a:latin typeface="Arial" panose="020B0604020202020204" pitchFamily="34" charset="0"/>
                <a:cs typeface="Arial" panose="020B0604020202020204" pitchFamily="34" charset="0"/>
              </a:rPr>
              <a:t>»</a:t>
            </a:r>
            <a:endParaRPr lang="ru-RU" sz="800" dirty="0">
              <a:latin typeface="Arial" panose="020B0604020202020204" pitchFamily="34" charset="0"/>
              <a:cs typeface="Arial" panose="020B0604020202020204" pitchFamily="34"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91362109"/>
              </p:ext>
            </p:extLst>
          </p:nvPr>
        </p:nvGraphicFramePr>
        <p:xfrm>
          <a:off x="152395" y="940038"/>
          <a:ext cx="4908938" cy="5821626"/>
        </p:xfrm>
        <a:graphic>
          <a:graphicData uri="http://schemas.openxmlformats.org/drawingml/2006/table">
            <a:tbl>
              <a:tblPr firstRow="1" bandRow="1">
                <a:tableStyleId>{5C22544A-7EE6-4342-B048-85BDC9FD1C3A}</a:tableStyleId>
              </a:tblPr>
              <a:tblGrid>
                <a:gridCol w="3070021"/>
                <a:gridCol w="497384"/>
                <a:gridCol w="1341533"/>
              </a:tblGrid>
              <a:tr h="623478">
                <a:tc>
                  <a:txBody>
                    <a:bodyPr/>
                    <a:lstStyle/>
                    <a:p>
                      <a:pPr algn="ctr">
                        <a:lnSpc>
                          <a:spcPct val="107000"/>
                        </a:lnSpc>
                        <a:spcAft>
                          <a:spcPts val="0"/>
                        </a:spcAft>
                      </a:pPr>
                      <a:r>
                        <a:rPr lang="ru-RU" sz="1200" b="1">
                          <a:effectLst/>
                          <a:latin typeface="Times New Roman" panose="02020603050405020304" pitchFamily="18" charset="0"/>
                          <a:ea typeface="Calibri" panose="020F0502020204030204" pitchFamily="34" charset="0"/>
                          <a:cs typeface="Times New Roman" panose="02020603050405020304" pitchFamily="18" charset="0"/>
                        </a:rPr>
                        <a:t>Наименование показателя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noFill/>
                  </a:tcPr>
                </a:tc>
                <a:tc>
                  <a:txBody>
                    <a:bodyPr/>
                    <a:lstStyle/>
                    <a:p>
                      <a:pPr algn="ctr">
                        <a:lnSpc>
                          <a:spcPct val="107000"/>
                        </a:lnSpc>
                        <a:spcAft>
                          <a:spcPts val="0"/>
                        </a:spcAft>
                      </a:pPr>
                      <a:r>
                        <a:rPr lang="ru-RU" sz="1200" b="1">
                          <a:effectLst/>
                          <a:latin typeface="Times New Roman" panose="02020603050405020304" pitchFamily="18" charset="0"/>
                          <a:ea typeface="Calibri" panose="020F0502020204030204" pitchFamily="34" charset="0"/>
                          <a:cs typeface="Times New Roman" panose="02020603050405020304" pitchFamily="18" charset="0"/>
                        </a:rPr>
                        <a:t>Ед.изм.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noFill/>
                  </a:tcPr>
                </a:tc>
                <a:tc>
                  <a:txBody>
                    <a:bodyPr/>
                    <a:lstStyle/>
                    <a:p>
                      <a:pPr algn="ctr">
                        <a:lnSpc>
                          <a:spcPct val="107000"/>
                        </a:lnSpc>
                        <a:spcAft>
                          <a:spcPts val="0"/>
                        </a:spcAft>
                      </a:pPr>
                      <a:r>
                        <a:rPr lang="ru-RU" sz="1200" b="1">
                          <a:effectLst/>
                          <a:latin typeface="Times New Roman" panose="02020603050405020304" pitchFamily="18" charset="0"/>
                          <a:ea typeface="Calibri" panose="020F0502020204030204" pitchFamily="34" charset="0"/>
                          <a:cs typeface="Times New Roman" panose="02020603050405020304" pitchFamily="18" charset="0"/>
                        </a:rPr>
                        <a:t>2023 год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noFill/>
                  </a:tcPr>
                </a:tc>
              </a:tr>
              <a:tr h="313844">
                <a:tc>
                  <a:txBody>
                    <a:bodyPr/>
                    <a:lstStyle/>
                    <a:p>
                      <a:pPr algn="just">
                        <a:lnSpc>
                          <a:spcPct val="107000"/>
                        </a:lnSpc>
                        <a:spcAft>
                          <a:spcPts val="0"/>
                        </a:spcAft>
                      </a:pPr>
                      <a:r>
                        <a:rPr lang="ru-RU" sz="1100" b="1">
                          <a:effectLst/>
                          <a:latin typeface="Times New Roman" panose="02020603050405020304" pitchFamily="18" charset="0"/>
                          <a:ea typeface="Calibri" panose="020F0502020204030204" pitchFamily="34" charset="0"/>
                          <a:cs typeface="Times New Roman" panose="02020603050405020304" pitchFamily="18" charset="0"/>
                        </a:rPr>
                        <a:t>Число производителей сельхозпродукции – всего: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solidFill>
                      <a:srgbClr val="F1F1F1"/>
                    </a:solidFill>
                  </a:tcPr>
                </a:tc>
                <a:tc>
                  <a:txBody>
                    <a:bodyPr/>
                    <a:lstStyle/>
                    <a:p>
                      <a:pPr algn="ctr">
                        <a:lnSpc>
                          <a:spcPct val="107000"/>
                        </a:lnSpc>
                        <a:spcAft>
                          <a:spcPts val="0"/>
                        </a:spcAft>
                      </a:pPr>
                      <a:r>
                        <a:rPr lang="ru-RU" sz="1100" b="1">
                          <a:effectLst/>
                          <a:latin typeface="Times New Roman" panose="02020603050405020304" pitchFamily="18" charset="0"/>
                          <a:ea typeface="Calibri" panose="020F0502020204030204" pitchFamily="34" charset="0"/>
                          <a:cs typeface="Times New Roman" panose="02020603050405020304" pitchFamily="18" charset="0"/>
                        </a:rPr>
                        <a:t>ед.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solidFill>
                      <a:srgbClr val="F1F1F1"/>
                    </a:solidFill>
                  </a:tcPr>
                </a:tc>
                <a:tc>
                  <a:txBody>
                    <a:bodyPr/>
                    <a:lstStyle/>
                    <a:p>
                      <a:pPr algn="ctr">
                        <a:lnSpc>
                          <a:spcPct val="107000"/>
                        </a:lnSpc>
                        <a:spcAft>
                          <a:spcPts val="0"/>
                        </a:spcAft>
                      </a:pPr>
                      <a:r>
                        <a:rPr lang="ru-RU" sz="1100" b="1">
                          <a:effectLst/>
                          <a:latin typeface="Times New Roman" panose="02020603050405020304" pitchFamily="18" charset="0"/>
                          <a:ea typeface="Calibri" panose="020F0502020204030204" pitchFamily="34" charset="0"/>
                          <a:cs typeface="Times New Roman" panose="02020603050405020304" pitchFamily="18" charset="0"/>
                        </a:rPr>
                        <a:t>40 917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solidFill>
                      <a:srgbClr val="F1F1F1"/>
                    </a:solidFill>
                  </a:tcPr>
                </a:tc>
              </a:tr>
              <a:tr h="317940">
                <a:tc>
                  <a:txBody>
                    <a:bodyPr/>
                    <a:lstStyle/>
                    <a:p>
                      <a:pPr indent="450215"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сельхозорганизации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1F1F1"/>
                    </a:solid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ед.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1F1F1"/>
                    </a:solid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67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1F1F1"/>
                    </a:solidFill>
                  </a:tcPr>
                </a:tc>
              </a:tr>
              <a:tr h="259261">
                <a:tc>
                  <a:txBody>
                    <a:bodyPr/>
                    <a:lstStyle/>
                    <a:p>
                      <a:pPr indent="450215"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крестьянские (фермерские) хозяйства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1F1F1"/>
                    </a:solid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ед.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1F1F1"/>
                    </a:solid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50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1F1F1"/>
                    </a:solidFill>
                  </a:tcPr>
                </a:tc>
              </a:tr>
              <a:tr h="266410">
                <a:tc>
                  <a:txBody>
                    <a:bodyPr/>
                    <a:lstStyle/>
                    <a:p>
                      <a:pPr indent="450215"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личные хозяйства населения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ед.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40 782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420950">
                <a:tc>
                  <a:txBody>
                    <a:bodyPr/>
                    <a:lstStyle/>
                    <a:p>
                      <a:pPr algn="just">
                        <a:lnSpc>
                          <a:spcPct val="107000"/>
                        </a:lnSpc>
                        <a:spcAft>
                          <a:spcPts val="0"/>
                        </a:spcAft>
                      </a:pPr>
                      <a:r>
                        <a:rPr lang="ru-RU" sz="1100" b="1">
                          <a:effectLst/>
                          <a:latin typeface="Times New Roman" panose="02020603050405020304" pitchFamily="18" charset="0"/>
                          <a:ea typeface="Calibri" panose="020F0502020204030204" pitchFamily="34" charset="0"/>
                          <a:cs typeface="Times New Roman" panose="02020603050405020304" pitchFamily="18" charset="0"/>
                        </a:rPr>
                        <a:t>             </a:t>
                      </a:r>
                      <a:r>
                        <a:rPr lang="ru-RU" sz="1100">
                          <a:effectLst/>
                          <a:latin typeface="Times New Roman" panose="02020603050405020304" pitchFamily="18" charset="0"/>
                          <a:ea typeface="Calibri" panose="020F0502020204030204" pitchFamily="34" charset="0"/>
                          <a:cs typeface="Times New Roman" panose="02020603050405020304" pitchFamily="18" charset="0"/>
                        </a:rPr>
                        <a:t>индивидуальные предприниматели (КФХ)</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ед.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18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420950">
                <a:tc>
                  <a:txBody>
                    <a:bodyPr/>
                    <a:lstStyle/>
                    <a:p>
                      <a:pPr algn="just">
                        <a:lnSpc>
                          <a:spcPct val="107000"/>
                        </a:lnSpc>
                        <a:spcAft>
                          <a:spcPts val="0"/>
                        </a:spcAft>
                      </a:pPr>
                      <a:r>
                        <a:rPr lang="ru-RU" sz="1100" b="1">
                          <a:effectLst/>
                          <a:latin typeface="Times New Roman" panose="02020603050405020304" pitchFamily="18" charset="0"/>
                          <a:ea typeface="Calibri" panose="020F0502020204030204" pitchFamily="34" charset="0"/>
                          <a:cs typeface="Times New Roman" panose="02020603050405020304" pitchFamily="18" charset="0"/>
                        </a:rPr>
                        <a:t>Численность занятых в сельском хозяйстве – всего: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b="1">
                          <a:effectLst/>
                          <a:latin typeface="Times New Roman" panose="02020603050405020304" pitchFamily="18" charset="0"/>
                          <a:ea typeface="Calibri" panose="020F0502020204030204" pitchFamily="34" charset="0"/>
                          <a:cs typeface="Times New Roman" panose="02020603050405020304" pitchFamily="18" charset="0"/>
                        </a:rPr>
                        <a:t>чел.</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b="1">
                          <a:effectLst/>
                          <a:latin typeface="Times New Roman" panose="02020603050405020304" pitchFamily="18" charset="0"/>
                          <a:ea typeface="Calibri" panose="020F0502020204030204" pitchFamily="34" charset="0"/>
                          <a:cs typeface="Times New Roman" panose="02020603050405020304" pitchFamily="18" charset="0"/>
                        </a:rPr>
                        <a:t>41 151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301100">
                <a:tc>
                  <a:txBody>
                    <a:bodyPr/>
                    <a:lstStyle/>
                    <a:p>
                      <a:pPr indent="450215"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в сельхозорганизациях</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чел.</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296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47650">
                <a:tc>
                  <a:txBody>
                    <a:bodyPr/>
                    <a:lstStyle/>
                    <a:p>
                      <a:pPr indent="450215"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в крестьянских (фермерских) хозяйствах</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чел.</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55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47656">
                <a:tc>
                  <a:txBody>
                    <a:bodyPr/>
                    <a:lstStyle/>
                    <a:p>
                      <a:pPr indent="450215"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в личных хозяйствах населения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чел.</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40 782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47656">
                <a:tc>
                  <a:txBody>
                    <a:bodyPr/>
                    <a:lstStyle/>
                    <a:p>
                      <a:pPr algn="just">
                        <a:lnSpc>
                          <a:spcPct val="107000"/>
                        </a:lnSpc>
                        <a:spcAft>
                          <a:spcPts val="0"/>
                        </a:spcAft>
                      </a:pPr>
                      <a:r>
                        <a:rPr lang="ru-RU" sz="1100" b="1">
                          <a:effectLst/>
                          <a:latin typeface="Times New Roman" panose="02020603050405020304" pitchFamily="18" charset="0"/>
                          <a:ea typeface="Calibri" panose="020F0502020204030204" pitchFamily="34" charset="0"/>
                          <a:cs typeface="Times New Roman" panose="02020603050405020304" pitchFamily="18" charset="0"/>
                        </a:rPr>
                        <a:t>Продукция сельского хозяйства – всего: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b="1">
                          <a:effectLst/>
                          <a:latin typeface="Times New Roman" panose="02020603050405020304" pitchFamily="18" charset="0"/>
                          <a:ea typeface="Calibri" panose="020F0502020204030204" pitchFamily="34" charset="0"/>
                          <a:cs typeface="Times New Roman" panose="02020603050405020304" pitchFamily="18" charset="0"/>
                        </a:rPr>
                        <a:t>млн.руб.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b="1">
                          <a:effectLst/>
                          <a:latin typeface="Times New Roman" panose="02020603050405020304" pitchFamily="18" charset="0"/>
                          <a:ea typeface="Calibri" panose="020F0502020204030204" pitchFamily="34" charset="0"/>
                          <a:cs typeface="Times New Roman" panose="02020603050405020304" pitchFamily="18" charset="0"/>
                        </a:rPr>
                        <a:t>10 560,7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47656">
                <a:tc>
                  <a:txBody>
                    <a:bodyPr/>
                    <a:lstStyle/>
                    <a:p>
                      <a:pPr indent="450215"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продукция растениеводства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млн.руб.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4 943,0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47656">
                <a:tc>
                  <a:txBody>
                    <a:bodyPr/>
                    <a:lstStyle/>
                    <a:p>
                      <a:pPr indent="450215"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продукция животноводства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млн.руб.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5 618,0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47656">
                <a:tc>
                  <a:txBody>
                    <a:bodyPr/>
                    <a:lstStyle/>
                    <a:p>
                      <a:pPr algn="just">
                        <a:lnSpc>
                          <a:spcPct val="107000"/>
                        </a:lnSpc>
                        <a:spcAft>
                          <a:spcPts val="0"/>
                        </a:spcAft>
                      </a:pPr>
                      <a:r>
                        <a:rPr lang="ru-RU" sz="1100" b="1">
                          <a:effectLst/>
                          <a:latin typeface="Times New Roman" panose="02020603050405020304" pitchFamily="18" charset="0"/>
                          <a:ea typeface="Calibri" panose="020F0502020204030204" pitchFamily="34" charset="0"/>
                          <a:cs typeface="Times New Roman" panose="02020603050405020304" pitchFamily="18" charset="0"/>
                        </a:rPr>
                        <a:t>Производство продукции сельского хозяйства                           в натуральном выражении: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47656">
                <a:tc>
                  <a:txBody>
                    <a:bodyPr/>
                    <a:lstStyle/>
                    <a:p>
                      <a:pPr indent="450215"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зерновые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тонн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59 735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47656">
                <a:tc>
                  <a:txBody>
                    <a:bodyPr/>
                    <a:lstStyle/>
                    <a:p>
                      <a:pPr indent="450215"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из них: пшеница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тонн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24 223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47656">
                <a:tc>
                  <a:txBody>
                    <a:bodyPr/>
                    <a:lstStyle/>
                    <a:p>
                      <a:pPr indent="450215" algn="just">
                        <a:lnSpc>
                          <a:spcPct val="107000"/>
                        </a:lnSpc>
                        <a:spcAft>
                          <a:spcPts val="0"/>
                        </a:spcAft>
                      </a:pP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noFill/>
                  </a:tcPr>
                </a:tc>
                <a:tc>
                  <a:txBody>
                    <a:bodyPr/>
                    <a:lstStyle/>
                    <a:p>
                      <a:pPr algn="ctr">
                        <a:lnSpc>
                          <a:spcPct val="107000"/>
                        </a:lnSpc>
                        <a:spcAft>
                          <a:spcPts val="0"/>
                        </a:spcAft>
                      </a:pP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noFill/>
                  </a:tcPr>
                </a:tc>
              </a:tr>
            </a:tbl>
          </a:graphicData>
        </a:graphic>
      </p:graphicFrame>
      <p:sp>
        <p:nvSpPr>
          <p:cNvPr id="30" name="Скругленный прямоугольник 29">
            <a:extLst>
              <a:ext uri="{FF2B5EF4-FFF2-40B4-BE49-F238E27FC236}">
                <a16:creationId xmlns="" xmlns:a16="http://schemas.microsoft.com/office/drawing/2014/main" id="{45117FCB-FB0D-ACDC-38CA-B0524F5A8C72}"/>
              </a:ext>
            </a:extLst>
          </p:cNvPr>
          <p:cNvSpPr/>
          <p:nvPr/>
        </p:nvSpPr>
        <p:spPr>
          <a:xfrm>
            <a:off x="5133430" y="940037"/>
            <a:ext cx="4654167" cy="5667224"/>
          </a:xfrm>
          <a:prstGeom prst="roundRect">
            <a:avLst>
              <a:gd name="adj" fmla="val 10961"/>
            </a:avLst>
          </a:prstGeom>
          <a:solidFill>
            <a:srgbClr val="F1F1F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2" name="Скругленный прямоугольник 31">
            <a:extLst>
              <a:ext uri="{FF2B5EF4-FFF2-40B4-BE49-F238E27FC236}">
                <a16:creationId xmlns="" xmlns:a16="http://schemas.microsoft.com/office/drawing/2014/main" id="{CD619759-1B46-A085-9BEA-16699177FCA2}"/>
              </a:ext>
            </a:extLst>
          </p:cNvPr>
          <p:cNvSpPr/>
          <p:nvPr/>
        </p:nvSpPr>
        <p:spPr>
          <a:xfrm>
            <a:off x="5133429" y="940037"/>
            <a:ext cx="4726263" cy="709684"/>
          </a:xfrm>
          <a:prstGeom prst="roundRect">
            <a:avLst>
              <a:gd name="adj" fmla="val 50000"/>
            </a:avLst>
          </a:prstGeom>
          <a:solidFill>
            <a:srgbClr val="4756A0"/>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p>
            <a:endParaRPr lang="ru-RU" sz="800" b="1" dirty="0">
              <a:solidFill>
                <a:schemeClr val="bg1"/>
              </a:solidFill>
              <a:latin typeface="Arial" panose="020B0604020202020204" pitchFamily="34" charset="0"/>
              <a:cs typeface="Arial" panose="020B0604020202020204" pitchFamily="34" charset="0"/>
            </a:endParaRPr>
          </a:p>
        </p:txBody>
      </p:sp>
      <p:graphicFrame>
        <p:nvGraphicFramePr>
          <p:cNvPr id="38" name="Таблица 37"/>
          <p:cNvGraphicFramePr>
            <a:graphicFrameLocks noGrp="1"/>
          </p:cNvGraphicFramePr>
          <p:nvPr>
            <p:extLst>
              <p:ext uri="{D42A27DB-BD31-4B8C-83A1-F6EECF244321}">
                <p14:modId xmlns:p14="http://schemas.microsoft.com/office/powerpoint/2010/main" val="3141942668"/>
              </p:ext>
            </p:extLst>
          </p:nvPr>
        </p:nvGraphicFramePr>
        <p:xfrm>
          <a:off x="5122270" y="940037"/>
          <a:ext cx="4726263" cy="4957461"/>
        </p:xfrm>
        <a:graphic>
          <a:graphicData uri="http://schemas.openxmlformats.org/drawingml/2006/table">
            <a:tbl>
              <a:tblPr firstRow="1" bandRow="1">
                <a:tableStyleId>{5C22544A-7EE6-4342-B048-85BDC9FD1C3A}</a:tableStyleId>
              </a:tblPr>
              <a:tblGrid>
                <a:gridCol w="2955777"/>
                <a:gridCol w="478875"/>
                <a:gridCol w="1291611"/>
              </a:tblGrid>
              <a:tr h="623478">
                <a:tc>
                  <a:txBody>
                    <a:bodyPr/>
                    <a:lstStyle/>
                    <a:p>
                      <a:pPr algn="ctr">
                        <a:lnSpc>
                          <a:spcPct val="107000"/>
                        </a:lnSpc>
                        <a:spcAft>
                          <a:spcPts val="0"/>
                        </a:spcAft>
                      </a:pPr>
                      <a:r>
                        <a:rPr lang="ru-RU" sz="1200" b="1">
                          <a:effectLst/>
                          <a:latin typeface="Times New Roman" panose="02020603050405020304" pitchFamily="18" charset="0"/>
                          <a:ea typeface="Calibri" panose="020F0502020204030204" pitchFamily="34" charset="0"/>
                          <a:cs typeface="Times New Roman" panose="02020603050405020304" pitchFamily="18" charset="0"/>
                        </a:rPr>
                        <a:t>Наименование показателя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noFill/>
                  </a:tcPr>
                </a:tc>
                <a:tc>
                  <a:txBody>
                    <a:bodyPr/>
                    <a:lstStyle/>
                    <a:p>
                      <a:pPr algn="ctr">
                        <a:lnSpc>
                          <a:spcPct val="107000"/>
                        </a:lnSpc>
                        <a:spcAft>
                          <a:spcPts val="0"/>
                        </a:spcAft>
                      </a:pPr>
                      <a:r>
                        <a:rPr lang="ru-RU" sz="1200" b="1">
                          <a:effectLst/>
                          <a:latin typeface="Times New Roman" panose="02020603050405020304" pitchFamily="18" charset="0"/>
                          <a:ea typeface="Calibri" panose="020F0502020204030204" pitchFamily="34" charset="0"/>
                          <a:cs typeface="Times New Roman" panose="02020603050405020304" pitchFamily="18" charset="0"/>
                        </a:rPr>
                        <a:t>Ед.изм.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noFill/>
                  </a:tcPr>
                </a:tc>
                <a:tc>
                  <a:txBody>
                    <a:bodyPr/>
                    <a:lstStyle/>
                    <a:p>
                      <a:pPr algn="ctr">
                        <a:lnSpc>
                          <a:spcPct val="107000"/>
                        </a:lnSpc>
                        <a:spcAft>
                          <a:spcPts val="0"/>
                        </a:spcAft>
                      </a:pPr>
                      <a:r>
                        <a:rPr lang="ru-RU" sz="1200" b="1">
                          <a:effectLst/>
                          <a:latin typeface="Times New Roman" panose="02020603050405020304" pitchFamily="18" charset="0"/>
                          <a:ea typeface="Calibri" panose="020F0502020204030204" pitchFamily="34" charset="0"/>
                          <a:cs typeface="Times New Roman" panose="02020603050405020304" pitchFamily="18" charset="0"/>
                        </a:rPr>
                        <a:t>2023 год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noFill/>
                  </a:tcPr>
                </a:tc>
              </a:tr>
              <a:tr h="313844">
                <a:tc>
                  <a:txBody>
                    <a:bodyPr/>
                    <a:lstStyle/>
                    <a:p>
                      <a:pPr indent="450215"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картофель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solidFill>
                      <a:srgbClr val="F1F1F1"/>
                    </a:solid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тонн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solidFill>
                      <a:srgbClr val="F1F1F1"/>
                    </a:solid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30 858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solidFill>
                      <a:srgbClr val="F1F1F1"/>
                    </a:solidFill>
                  </a:tcPr>
                </a:tc>
              </a:tr>
              <a:tr h="317940">
                <a:tc>
                  <a:txBody>
                    <a:bodyPr/>
                    <a:lstStyle/>
                    <a:p>
                      <a:pPr indent="450215"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овощи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1F1F1"/>
                    </a:solid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тонн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1F1F1"/>
                    </a:solid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100 318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1F1F1"/>
                    </a:solidFill>
                  </a:tcPr>
                </a:tc>
              </a:tr>
              <a:tr h="259261">
                <a:tc>
                  <a:txBody>
                    <a:bodyPr/>
                    <a:lstStyle/>
                    <a:p>
                      <a:pPr indent="450215"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виноград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1F1F1"/>
                    </a:solid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тонн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1F1F1"/>
                    </a:solid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15 685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1F1F1"/>
                    </a:solidFill>
                  </a:tcPr>
                </a:tc>
              </a:tr>
              <a:tr h="266410">
                <a:tc>
                  <a:txBody>
                    <a:bodyPr/>
                    <a:lstStyle/>
                    <a:p>
                      <a:pPr indent="450215"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плоды и ягоды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тонн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13 294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60355">
                <a:tc>
                  <a:txBody>
                    <a:bodyPr/>
                    <a:lstStyle/>
                    <a:p>
                      <a:pPr indent="450215"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мясо в живом весе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тонн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35 475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142875">
                <a:tc>
                  <a:txBody>
                    <a:bodyPr/>
                    <a:lstStyle/>
                    <a:p>
                      <a:pPr indent="450215"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молоко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тонн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55 178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175831">
                <a:tc>
                  <a:txBody>
                    <a:bodyPr/>
                    <a:lstStyle/>
                    <a:p>
                      <a:pPr indent="450215"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яйца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smtClean="0">
                          <a:effectLst/>
                          <a:latin typeface="Times New Roman" panose="02020603050405020304" pitchFamily="18" charset="0"/>
                          <a:ea typeface="Calibri" panose="020F0502020204030204" pitchFamily="34" charset="0"/>
                          <a:cs typeface="Times New Roman" panose="02020603050405020304" pitchFamily="18" charset="0"/>
                        </a:rPr>
                        <a:t>т.шт</a:t>
                      </a:r>
                      <a:r>
                        <a:rPr lang="ru-RU" sz="1100">
                          <a:effectLst/>
                          <a:latin typeface="Times New Roman" panose="02020603050405020304" pitchFamily="18" charset="0"/>
                          <a:ea typeface="Calibri" panose="020F0502020204030204" pitchFamily="34" charset="0"/>
                          <a:cs typeface="Times New Roman" panose="02020603050405020304" pitchFamily="18" charset="0"/>
                        </a:rPr>
                        <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59 718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178307">
                <a:tc>
                  <a:txBody>
                    <a:bodyPr/>
                    <a:lstStyle/>
                    <a:p>
                      <a:pPr indent="450215"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шерсть (физический вес)</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тонн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260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47650">
                <a:tc>
                  <a:txBody>
                    <a:bodyPr/>
                    <a:lstStyle/>
                    <a:p>
                      <a:pPr algn="just">
                        <a:lnSpc>
                          <a:spcPct val="107000"/>
                        </a:lnSpc>
                        <a:spcAft>
                          <a:spcPts val="0"/>
                        </a:spcAft>
                      </a:pPr>
                      <a:r>
                        <a:rPr lang="ru-RU" sz="1100" b="1">
                          <a:effectLst/>
                          <a:latin typeface="Times New Roman" panose="02020603050405020304" pitchFamily="18" charset="0"/>
                          <a:ea typeface="Calibri" panose="020F0502020204030204" pitchFamily="34" charset="0"/>
                          <a:cs typeface="Times New Roman" panose="02020603050405020304" pitchFamily="18" charset="0"/>
                        </a:rPr>
                        <a:t>Численность скота и птицы: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ru-RU" sz="1100" smtClean="0">
                          <a:effectLst/>
                          <a:latin typeface="Times New Roman" panose="02020603050405020304" pitchFamily="18" charset="0"/>
                          <a:ea typeface="Calibri" panose="020F0502020204030204" pitchFamily="34" charset="0"/>
                          <a:cs typeface="Times New Roman" panose="02020603050405020304" pitchFamily="18" charset="0"/>
                        </a:rPr>
                        <a:t>тыс.гол.</a:t>
                      </a:r>
                      <a:endParaRPr lang="ru-RU" sz="105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30313">
                <a:tc>
                  <a:txBody>
                    <a:bodyPr/>
                    <a:lstStyle/>
                    <a:p>
                      <a:pPr indent="450215"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крупный рогатый скот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т.гол</a:t>
                      </a:r>
                      <a:r>
                        <a:rPr lang="ru-RU" sz="1200">
                          <a:effectLst/>
                          <a:latin typeface="Times New Roman" panose="02020603050405020304" pitchFamily="18" charset="0"/>
                          <a:ea typeface="Calibri" panose="020F0502020204030204" pitchFamily="34" charset="0"/>
                          <a:cs typeface="Times New Roman" panose="02020603050405020304" pitchFamily="18" charset="0"/>
                        </a:rPr>
                        <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42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47656">
                <a:tc>
                  <a:txBody>
                    <a:bodyPr/>
                    <a:lstStyle/>
                    <a:p>
                      <a:pPr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в том числе: коровы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т.гол.</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47656">
                <a:tc>
                  <a:txBody>
                    <a:bodyPr/>
                    <a:lstStyle/>
                    <a:p>
                      <a:pPr indent="450215"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мелкий рогатый скот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т.гол.</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84,6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91618">
                <a:tc>
                  <a:txBody>
                    <a:bodyPr/>
                    <a:lstStyle/>
                    <a:p>
                      <a:pPr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в том числе: овцы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т.гол.</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82,6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47656">
                <a:tc>
                  <a:txBody>
                    <a:bodyPr/>
                    <a:lstStyle/>
                    <a:p>
                      <a:pPr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козы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т.гол.</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47656">
                <a:tc>
                  <a:txBody>
                    <a:bodyPr/>
                    <a:lstStyle/>
                    <a:p>
                      <a:pPr indent="450215"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лошади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т.гол.</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344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47656">
                <a:tc>
                  <a:txBody>
                    <a:bodyPr/>
                    <a:lstStyle/>
                    <a:p>
                      <a:pPr indent="450215"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птица всех возрастов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т.гол.</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738,8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47656">
                <a:tc>
                  <a:txBody>
                    <a:bodyPr/>
                    <a:lstStyle/>
                    <a:p>
                      <a:pPr algn="just">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в том числе: куры-несушки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ru-RU" sz="1200" smtClean="0">
                          <a:effectLst/>
                          <a:latin typeface="Times New Roman" panose="02020603050405020304" pitchFamily="18" charset="0"/>
                          <a:ea typeface="Calibri" panose="020F0502020204030204" pitchFamily="34" charset="0"/>
                          <a:cs typeface="Times New Roman" panose="02020603050405020304" pitchFamily="18" charset="0"/>
                        </a:rPr>
                        <a:t>т.гол.</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noFill/>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46462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71007</TotalTime>
  <Words>1755</Words>
  <Application>Microsoft Office PowerPoint</Application>
  <PresentationFormat>Лист A4 (210x297 мм)</PresentationFormat>
  <Paragraphs>543</Paragraphs>
  <Slides>17</Slides>
  <Notes>12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Arial Black</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Валерия Гугнина</dc:creator>
  <cp:lastModifiedBy>1</cp:lastModifiedBy>
  <cp:revision>254</cp:revision>
  <dcterms:created xsi:type="dcterms:W3CDTF">2023-11-22T14:19:10Z</dcterms:created>
  <dcterms:modified xsi:type="dcterms:W3CDTF">2024-11-14T11:45:34Z</dcterms:modified>
</cp:coreProperties>
</file>