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2" r:id="rId14"/>
    <p:sldId id="271" r:id="rId15"/>
    <p:sldId id="273" r:id="rId16"/>
    <p:sldId id="274" r:id="rId17"/>
    <p:sldId id="266" r:id="rId18"/>
    <p:sldId id="267" r:id="rId19"/>
    <p:sldId id="268" r:id="rId20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количества субъектов малого и среднего предпринимательства </a:t>
            </a:r>
          </a:p>
        </c:rich>
      </c:tx>
      <c:layout>
        <c:manualLayout>
          <c:xMode val="edge"/>
          <c:yMode val="edge"/>
          <c:x val="0.1318031429770565"/>
          <c:y val="0.157130577925907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019325130450532"/>
          <c:y val="2.4788322926276429E-2"/>
          <c:w val="0.94994301994302"/>
          <c:h val="0.77159817835085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ИП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902</c:v>
                </c:pt>
                <c:pt idx="1">
                  <c:v>1076</c:v>
                </c:pt>
                <c:pt idx="2">
                  <c:v>1126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ЮЛ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301</c:v>
                </c:pt>
                <c:pt idx="1">
                  <c:v>343</c:v>
                </c:pt>
                <c:pt idx="2">
                  <c:v>393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САМОЗАНЯТЫЕ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59</c:v>
                </c:pt>
                <c:pt idx="2">
                  <c:v>502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6747064"/>
        <c:axId val="176747456"/>
      </c:barChart>
      <c:catAx>
        <c:axId val="17674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47456"/>
        <c:crosses val="autoZero"/>
        <c:auto val="1"/>
        <c:lblAlgn val="ctr"/>
        <c:lblOffset val="100"/>
        <c:noMultiLvlLbl val="0"/>
      </c:catAx>
      <c:valAx>
        <c:axId val="17674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47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объема налоговых поступлений от СМСП, млн. руб.</a:t>
            </a:r>
          </a:p>
        </c:rich>
      </c:tx>
      <c:layout>
        <c:manualLayout>
          <c:xMode val="edge"/>
          <c:yMode val="edge"/>
          <c:x val="0.17535518553164481"/>
          <c:y val="3.1039837615211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23.3</c:v>
                </c:pt>
                <c:pt idx="1">
                  <c:v>61.7</c:v>
                </c:pt>
                <c:pt idx="2">
                  <c:v>31.3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6744320"/>
        <c:axId val="176744712"/>
      </c:barChart>
      <c:catAx>
        <c:axId val="17674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44712"/>
        <c:crosses val="autoZero"/>
        <c:auto val="1"/>
        <c:lblAlgn val="ctr"/>
        <c:lblOffset val="100"/>
        <c:noMultiLvlLbl val="0"/>
      </c:catAx>
      <c:valAx>
        <c:axId val="17674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44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1B2B4-D13F-4314-AB02-6FD50CE8D2C8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844EC-167D-4852-A241-3D82E4506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5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44EC-167D-4852-A241-3D82E450626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4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6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581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7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804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31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14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2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09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10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4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0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8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4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E8D8A-2A37-4468-B371-E75F57051BE1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&#1084;&#1086;-&#1073;&#1072;&#1084;&#1084;&#1072;&#1090;&#1102;&#1088;&#1090;.&#1088;&#1092;/" TargetMode="External"/><Relationship Id="rId13" Type="http://schemas.openxmlformats.org/officeDocument/2006/relationships/hyperlink" Target="http://&#1084;&#1086;-&#1082;&#1072;&#1079;&#1084;&#1072;&#1072;&#1091;&#1083;&#1100;&#1089;&#1082;&#1080;&#1081;.&#1088;&#1092;/" TargetMode="External"/><Relationship Id="rId18" Type="http://schemas.openxmlformats.org/officeDocument/2006/relationships/hyperlink" Target="http://&#1084;&#1086;-&#1082;&#1091;&#1088;&#1091;&#1096;.&#1088;&#1092;/" TargetMode="External"/><Relationship Id="rId26" Type="http://schemas.openxmlformats.org/officeDocument/2006/relationships/hyperlink" Target="http://&#1084;&#1086;-&#1086;&#1082;&#1090;&#1103;&#1073;&#1088;&#1100;&#1089;&#1082;&#1080;&#1081;.&#1088;&#1092;/" TargetMode="External"/><Relationship Id="rId39" Type="http://schemas.openxmlformats.org/officeDocument/2006/relationships/hyperlink" Target="http://mo169.aiwoo.ru/" TargetMode="External"/><Relationship Id="rId3" Type="http://schemas.openxmlformats.org/officeDocument/2006/relationships/hyperlink" Target="http://&#1072;&#1076;&#1078;&#1080;&#1084;&#1072;&#1078;&#1072;&#1075;&#1072;&#1090;&#1102;&#1088;&#1090;.&#1088;&#1092;/" TargetMode="External"/><Relationship Id="rId21" Type="http://schemas.openxmlformats.org/officeDocument/2006/relationships/hyperlink" Target="http://mutsalaul.e-dag.ru/" TargetMode="External"/><Relationship Id="rId34" Type="http://schemas.openxmlformats.org/officeDocument/2006/relationships/hyperlink" Target="http://&#1084;&#1086;-&#1090;&#1077;&#1084;&#1080;&#1088;&#1072;&#1091;&#1083;.&#1088;&#1092;/" TargetMode="External"/><Relationship Id="rId42" Type="http://schemas.openxmlformats.org/officeDocument/2006/relationships/hyperlink" Target="http://endirey.e-dag.ru/" TargetMode="External"/><Relationship Id="rId7" Type="http://schemas.openxmlformats.org/officeDocument/2006/relationships/hyperlink" Target="http://mo383.aiwoo.ru/" TargetMode="External"/><Relationship Id="rId12" Type="http://schemas.openxmlformats.org/officeDocument/2006/relationships/hyperlink" Target="http://mo360.aiwoo.ru/" TargetMode="External"/><Relationship Id="rId17" Type="http://schemas.openxmlformats.org/officeDocument/2006/relationships/hyperlink" Target="http://mo79.aiwoo.ru/" TargetMode="External"/><Relationship Id="rId25" Type="http://schemas.openxmlformats.org/officeDocument/2006/relationships/hyperlink" Target="http://mo368.aiwoo.ru/" TargetMode="External"/><Relationship Id="rId33" Type="http://schemas.openxmlformats.org/officeDocument/2006/relationships/hyperlink" Target="http://mo163.aiwoo.ru/" TargetMode="External"/><Relationship Id="rId38" Type="http://schemas.openxmlformats.org/officeDocument/2006/relationships/hyperlink" Target="http://mo230.aiwoo.ru/" TargetMode="External"/><Relationship Id="rId2" Type="http://schemas.openxmlformats.org/officeDocument/2006/relationships/image" Target="../media/image12.png"/><Relationship Id="rId16" Type="http://schemas.openxmlformats.org/officeDocument/2006/relationships/hyperlink" Target="http://mo168.aiwoo.ru/" TargetMode="External"/><Relationship Id="rId20" Type="http://schemas.openxmlformats.org/officeDocument/2006/relationships/hyperlink" Target="http://mo180.aiwoo.ru/" TargetMode="External"/><Relationship Id="rId29" Type="http://schemas.openxmlformats.org/officeDocument/2006/relationships/hyperlink" Target="http://mo106.aiwoo.ru/" TargetMode="External"/><Relationship Id="rId41" Type="http://schemas.openxmlformats.org/officeDocument/2006/relationships/hyperlink" Target="http://shagada.e-dag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4;&#1086;-&#1072;&#1082;&#1089;&#1072;&#1081;.&#1088;&#1092;/" TargetMode="External"/><Relationship Id="rId11" Type="http://schemas.openxmlformats.org/officeDocument/2006/relationships/hyperlink" Target="http://&#1084;&#1086;&#1073;&#1086;&#1088;&#1072;&#1075;&#1072;&#1085;&#1075;&#1077;&#1095;&#1091;&#1074;.&#1088;&#1092;/" TargetMode="External"/><Relationship Id="rId24" Type="http://schemas.openxmlformats.org/officeDocument/2006/relationships/hyperlink" Target="http://mo361.aiwoo.ru/" TargetMode="External"/><Relationship Id="rId32" Type="http://schemas.openxmlformats.org/officeDocument/2006/relationships/hyperlink" Target="http://mo373.aiwoo.ru/" TargetMode="External"/><Relationship Id="rId37" Type="http://schemas.openxmlformats.org/officeDocument/2006/relationships/hyperlink" Target="http://toturbiykala.e-dag.ru/" TargetMode="External"/><Relationship Id="rId40" Type="http://schemas.openxmlformats.org/officeDocument/2006/relationships/hyperlink" Target="http://mo281.aiwoo.ru/" TargetMode="External"/><Relationship Id="rId5" Type="http://schemas.openxmlformats.org/officeDocument/2006/relationships/hyperlink" Target="http://mo375.aiwoo.ru/" TargetMode="External"/><Relationship Id="rId15" Type="http://schemas.openxmlformats.org/officeDocument/2006/relationships/hyperlink" Target="http://&#1084;&#1086;-&#1082;&#1072;&#1088;&#1083;&#1072;&#1085;&#1102;&#1088;&#1090;.&#1088;&#1092;/" TargetMode="External"/><Relationship Id="rId23" Type="http://schemas.openxmlformats.org/officeDocument/2006/relationships/hyperlink" Target="http://mo303.aiwoo.ru/" TargetMode="External"/><Relationship Id="rId28" Type="http://schemas.openxmlformats.org/officeDocument/2006/relationships/hyperlink" Target="http://mo363.aiwoo.ru/" TargetMode="External"/><Relationship Id="rId36" Type="http://schemas.openxmlformats.org/officeDocument/2006/relationships/hyperlink" Target="http://mo317.aiwoo.ru/" TargetMode="External"/><Relationship Id="rId10" Type="http://schemas.openxmlformats.org/officeDocument/2006/relationships/hyperlink" Target="http://mobotayrt.ru/" TargetMode="External"/><Relationship Id="rId19" Type="http://schemas.openxmlformats.org/officeDocument/2006/relationships/hyperlink" Target="http://mogilevskoe.e-dag.ru/" TargetMode="External"/><Relationship Id="rId31" Type="http://schemas.openxmlformats.org/officeDocument/2006/relationships/hyperlink" Target="http://&#1084;&#1086;-&#1089;&#1086;&#1074;&#1077;&#1090;&#1089;&#1082;&#1086;&#1077;.&#1088;&#1092;/" TargetMode="External"/><Relationship Id="rId44" Type="http://schemas.openxmlformats.org/officeDocument/2006/relationships/hyperlink" Target="http://mopervomaiskoe.ru/" TargetMode="External"/><Relationship Id="rId4" Type="http://schemas.openxmlformats.org/officeDocument/2006/relationships/hyperlink" Target="http://&#1084;&#1086;-&#1072;&#1076;&#1080;&#1083;&#1100;&#1086;&#1090;&#1072;&#1088;.&#1088;&#1092;/" TargetMode="External"/><Relationship Id="rId9" Type="http://schemas.openxmlformats.org/officeDocument/2006/relationships/hyperlink" Target="http://mobotashyrt.ru/" TargetMode="External"/><Relationship Id="rId14" Type="http://schemas.openxmlformats.org/officeDocument/2006/relationships/hyperlink" Target="http://mo291.aiwoo.ru/" TargetMode="External"/><Relationship Id="rId22" Type="http://schemas.openxmlformats.org/officeDocument/2006/relationships/hyperlink" Target="http://nkostek.e-dag.ru/" TargetMode="External"/><Relationship Id="rId27" Type="http://schemas.openxmlformats.org/officeDocument/2006/relationships/hyperlink" Target="http://mo372.aiwoo.ru/" TargetMode="External"/><Relationship Id="rId30" Type="http://schemas.openxmlformats.org/officeDocument/2006/relationships/hyperlink" Target="http://mo314.aiwoo.ru/" TargetMode="External"/><Relationship Id="rId35" Type="http://schemas.openxmlformats.org/officeDocument/2006/relationships/hyperlink" Target="http://mo255.aiwoo.ru/" TargetMode="External"/><Relationship Id="rId43" Type="http://schemas.openxmlformats.org/officeDocument/2006/relationships/hyperlink" Target="http://&#1085;&#1086;&#1074;&#1086;&#1075;&#1072;&#1075;&#1072;&#1090;&#1083;&#1080;.&#1088;&#1092;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58" y="138296"/>
            <a:ext cx="6574614" cy="1646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165" y="1840657"/>
            <a:ext cx="9144000" cy="701731"/>
          </a:xfrm>
        </p:spPr>
        <p:txBody>
          <a:bodyPr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35" y="2615204"/>
            <a:ext cx="2294573" cy="2294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86" y="3015799"/>
            <a:ext cx="3451728" cy="3341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254" r="9205" b="-562"/>
          <a:stretch/>
        </p:blipFill>
        <p:spPr>
          <a:xfrm>
            <a:off x="7329685" y="2915515"/>
            <a:ext cx="4644602" cy="3441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443502" y="5365771"/>
            <a:ext cx="4704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«ХАСАВЮРТОВСКИЙ РАЙОН»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730" y="269004"/>
            <a:ext cx="5574531" cy="6187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инвестиционных проектов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936" y="1331650"/>
            <a:ext cx="6110582" cy="3107185"/>
          </a:xfrm>
        </p:spPr>
        <p:txBody>
          <a:bodyPr>
            <a:normAutofit fontScale="85000" lnSpcReduction="20000"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 принимает участие в 9 нацпроектах из 12. 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ЖИЛЬЁ И ГОРОДСКАЯ СРЕДА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«БЕЗОПАСНЫЕ 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АВТОМОБИЛЬНЫЕ ДОРОГИ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«МАЛОЕ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 И ПОДДЕРЖКА ИНДИВИДУАЛЬНОЙ ПРЕДПРИНИМАТЕЛЬСКОЙ ИНИЦИАТИВЫ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92" y="269004"/>
            <a:ext cx="2688793" cy="1512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0" y="4882717"/>
            <a:ext cx="2620048" cy="147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" b="23046"/>
          <a:stretch/>
        </p:blipFill>
        <p:spPr>
          <a:xfrm>
            <a:off x="3192578" y="3390510"/>
            <a:ext cx="4031676" cy="2229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13" y="1969517"/>
            <a:ext cx="3047812" cy="17143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75872" y="3384923"/>
            <a:ext cx="2665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Кандаураульская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300 мест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35492" y="270609"/>
            <a:ext cx="2634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Эндирейская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СОШ№2 300 мест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0200" y="1969517"/>
            <a:ext cx="2883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Эндирейский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120 мест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r="496" b="45016"/>
          <a:stretch/>
        </p:blipFill>
        <p:spPr>
          <a:xfrm>
            <a:off x="8762261" y="3871678"/>
            <a:ext cx="2891663" cy="20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5685" y="770023"/>
            <a:ext cx="3628723" cy="82777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ЭНДИРЕЙСКАЯ СОШ №2 – 300 МЕСТ – 212 381 160 РУБ.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22" y="104124"/>
            <a:ext cx="6002024" cy="3370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" y="2589464"/>
            <a:ext cx="5486400" cy="4164177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937183" y="4839905"/>
            <a:ext cx="3628723" cy="82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ТЕРЕЧНАЯ СОШ №2 – 300 МЕСТ – 239 096 350 РУБ.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898" y="263090"/>
            <a:ext cx="2435190" cy="215285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ГОРОДСКАЯ СРЕДА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с.ТЕМИРАУЛ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3 738 000рублей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64" y="263090"/>
            <a:ext cx="3613522" cy="36135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32" y="2717934"/>
            <a:ext cx="3933123" cy="3933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6636" y="4167740"/>
            <a:ext cx="2550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ГОРОДСКАЯ СРЕДА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</a:t>
            </a:r>
          </a:p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с.КОКРЕК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7 895 000 рублей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7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3314" y="4302034"/>
            <a:ext cx="3953692" cy="1776549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Ботаюртовская районная больница </a:t>
            </a:r>
            <a: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- 100 мест- 70 142 820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14619" b="41686"/>
          <a:stretch/>
        </p:blipFill>
        <p:spPr>
          <a:xfrm>
            <a:off x="6172196" y="272142"/>
            <a:ext cx="5692411" cy="28803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2" y="2487045"/>
            <a:ext cx="5428004" cy="3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110" y="891325"/>
            <a:ext cx="4533499" cy="157854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МЕДИЦИНСКИЙ ЦЕНТР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62 КОЙКО-МЕСТ В СЕЛЬСОВЕТЕ   БОТАЮРТОВСКИЙ – 650 МЛН.РУБ.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27466"/>
          <a:stretch/>
        </p:blipFill>
        <p:spPr>
          <a:xfrm>
            <a:off x="308615" y="2571728"/>
            <a:ext cx="6321805" cy="27404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6"/>
          <a:stretch/>
        </p:blipFill>
        <p:spPr>
          <a:xfrm>
            <a:off x="6232316" y="321903"/>
            <a:ext cx="5648008" cy="2717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36" y="3191347"/>
            <a:ext cx="3059568" cy="3313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11986" b="25844"/>
          <a:stretch/>
        </p:blipFill>
        <p:spPr>
          <a:xfrm>
            <a:off x="4380413" y="4847959"/>
            <a:ext cx="3875315" cy="18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6704" y="994589"/>
            <a:ext cx="2397086" cy="1074061"/>
          </a:xfrm>
        </p:spPr>
        <p:txBody>
          <a:bodyPr>
            <a:norm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ФАП с.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Кадыротар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5" y="128864"/>
            <a:ext cx="5260031" cy="29596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07" y="3183159"/>
            <a:ext cx="6399560" cy="3600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1" y="3310483"/>
            <a:ext cx="4045634" cy="32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r="-54" b="31683"/>
          <a:stretch/>
        </p:blipFill>
        <p:spPr>
          <a:xfrm>
            <a:off x="7759336" y="3707098"/>
            <a:ext cx="3028826" cy="30471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0551" y="4185919"/>
            <a:ext cx="3146024" cy="1184080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Кемсиюртовская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120 мест- 167 362 530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7" r="1174" b="35001"/>
          <a:stretch/>
        </p:blipFill>
        <p:spPr>
          <a:xfrm>
            <a:off x="4674565" y="613082"/>
            <a:ext cx="3084771" cy="2913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968" r="-605" b="38540"/>
          <a:stretch/>
        </p:blipFill>
        <p:spPr>
          <a:xfrm>
            <a:off x="8319001" y="676218"/>
            <a:ext cx="3353087" cy="2850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68" r="1045" b="33715"/>
          <a:stretch/>
        </p:blipFill>
        <p:spPr>
          <a:xfrm>
            <a:off x="929702" y="613082"/>
            <a:ext cx="2991494" cy="2901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r="1046" b="31428"/>
          <a:stretch/>
        </p:blipFill>
        <p:spPr>
          <a:xfrm>
            <a:off x="1442305" y="3707098"/>
            <a:ext cx="3025486" cy="30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6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-21" r="9829" b="22138"/>
          <a:stretch/>
        </p:blipFill>
        <p:spPr>
          <a:xfrm>
            <a:off x="5418188" y="2494018"/>
            <a:ext cx="2189613" cy="3141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38510" y="920359"/>
            <a:ext cx="5366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 итогам показателей оценки эффективности деятельности органов местного самоуправления району в последние годы неоднократно присуждались призовые места. Все мероприятия, реализованные администрацией района, позитивно оценили и жители района. Муниципальному району присуждались призовые места и гранты среди муниципалитетов районов и городов равнинных зон РД за достигнутые наилучшие показатели по результатам комплексной оценки эффективности социально-экономического развития за 2015, 2016,2017,2018,2019,2020 годы.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32225"/>
            <a:ext cx="7622229" cy="67346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МУНИЦИПАЛЬНОГО ОБРАЗОВАНИЯ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923632"/>
              </p:ext>
            </p:extLst>
          </p:nvPr>
        </p:nvGraphicFramePr>
        <p:xfrm>
          <a:off x="482599" y="1825987"/>
          <a:ext cx="4489994" cy="242457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07285"/>
                <a:gridCol w="1065014"/>
                <a:gridCol w="1065014"/>
                <a:gridCol w="1152681"/>
              </a:tblGrid>
              <a:tr h="590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период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2020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278,8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94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  </a:t>
                      </a:r>
                      <a:r>
                        <a:rPr lang="ru-RU" sz="1200" dirty="0" smtClean="0">
                          <a:effectLst/>
                        </a:rPr>
                        <a:t>2021год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273,4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363,8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132,7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287.0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323.2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112.6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5956" y="1026454"/>
            <a:ext cx="50305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МО </a:t>
            </a:r>
          </a:p>
          <a:p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«Хасавюртовский район»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63" y="4314919"/>
            <a:ext cx="1024392" cy="15609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5317" y="5875897"/>
            <a:ext cx="2757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2018 год</a:t>
            </a:r>
            <a:endParaRPr lang="ru-RU" sz="1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социально-экономическим показателям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муниципалитетов районов и городов равниной зоны Республики Дагестан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3652" y="5635963"/>
            <a:ext cx="39682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11 раз 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Кубком Министерства по физической культуре и спорту РД.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награждался по итогам смотра конкурса на лучшую работу и организацию спортивно массовых мероприятий среди городов и районов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республики.</a:t>
            </a:r>
          </a:p>
          <a:p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936658" y="5729855"/>
            <a:ext cx="3055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Дипломом 1 степени «За лучшую организацию работы по развитию физической культуры и спорта» с 2009г. По 2019 гг.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25" y="2490019"/>
            <a:ext cx="2359458" cy="31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0" y="5589702"/>
            <a:ext cx="739446" cy="739446"/>
          </a:xfrm>
        </p:spPr>
      </p:pic>
      <p:sp>
        <p:nvSpPr>
          <p:cNvPr id="6" name="Овальная выноска 5"/>
          <p:cNvSpPr/>
          <p:nvPr/>
        </p:nvSpPr>
        <p:spPr>
          <a:xfrm>
            <a:off x="1976960" y="45355"/>
            <a:ext cx="4267200" cy="243840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инвестора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09304" y="3062510"/>
            <a:ext cx="3063740" cy="1936210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условия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94706" y="3062511"/>
            <a:ext cx="3351122" cy="200101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 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ооперация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67490" y="3072599"/>
            <a:ext cx="3279777" cy="198083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Переговоры, встречи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Адм. процедуры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азрешения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5933" y="5697815"/>
            <a:ext cx="3094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ПОРТАЛ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73" y="5401583"/>
            <a:ext cx="2434235" cy="977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32" y="5531312"/>
            <a:ext cx="797836" cy="7978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69533" y="5697815"/>
            <a:ext cx="275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«ХАСАВЮРТОВСКИЙ РАЙОН»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90" y="969482"/>
            <a:ext cx="2040831" cy="1355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28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632" y="27788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ОРГАНОВ МЕСТНОГО САМОУПРАВЛЕНИЯ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9" y="1294404"/>
            <a:ext cx="1770478" cy="1180318"/>
          </a:xfrm>
        </p:spPr>
      </p:pic>
      <p:sp>
        <p:nvSpPr>
          <p:cNvPr id="5" name="TextBox 4"/>
          <p:cNvSpPr txBox="1"/>
          <p:nvPr/>
        </p:nvSpPr>
        <p:spPr>
          <a:xfrm>
            <a:off x="2186311" y="1294404"/>
            <a:ext cx="2013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Мамаев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Багаутдин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Гаджимурадович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МО «Хасавюртовский район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1285" y="3057143"/>
            <a:ext cx="1692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Шаипов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Исмаил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атипович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0" y="4716494"/>
            <a:ext cx="1742689" cy="1295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0650" y="4671446"/>
            <a:ext cx="1643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Бакиев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Имампаша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Кучукович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92" y="1271451"/>
            <a:ext cx="1839336" cy="12262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2931" y="1271451"/>
            <a:ext cx="175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Муртазалиев</a:t>
            </a:r>
            <a:r>
              <a:rPr lang="ru-RU" sz="1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Нурула</a:t>
            </a:r>
            <a:r>
              <a:rPr lang="ru-RU" sz="1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Гасанович</a:t>
            </a:r>
            <a:endParaRPr lang="ru-RU" sz="1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   МО «Хасавюртовский район»</a:t>
            </a:r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92" y="3057143"/>
            <a:ext cx="1800494" cy="12003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61828" y="3057143"/>
            <a:ext cx="176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Алисултанов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Муслим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Абдулмажитович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Управляющий делами администрации  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83" y="1271451"/>
            <a:ext cx="1941987" cy="1203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31978" y="1177062"/>
            <a:ext cx="1989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Алисултанова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Зухра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Джумадиловна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управления экономики, инвестиции и развития малого предпринимательства 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54519" y="4674774"/>
            <a:ext cx="198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Мусаева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Багдат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Кахармановна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управляющего делами администрации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3581" y="3057143"/>
            <a:ext cx="2042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Абакарова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Дженнет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Камалдиновна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Управления имущественных отношений 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1828" y="4716493"/>
            <a:ext cx="1918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Мамаева Диана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Сапиюллаевна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инансового управления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9" y="3057143"/>
            <a:ext cx="1786987" cy="12003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4" y="3057143"/>
            <a:ext cx="1848800" cy="125377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4" y="4716494"/>
            <a:ext cx="1943628" cy="12957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92" y="4716494"/>
            <a:ext cx="1800493" cy="12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94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 ГЛАВЫ ХАСАВЮРТОВСКОГО РАЙОНА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948" y="4625161"/>
            <a:ext cx="31437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Алибеков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Арсланбек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Абдулмажидович</a:t>
            </a:r>
            <a:endParaRPr lang="ru-RU" sz="16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МО «Хасавюртовский район»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4250" y="1097280"/>
            <a:ext cx="726294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 имени администрации МО «Хасавюртовский район» приветствую Вас на страницах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Инвестиционного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 муниципального образования «Хасавюртовский район».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Вашему вниманию представлен «Инвестиционный паспорт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район».</a:t>
            </a:r>
          </a:p>
          <a:p>
            <a:pPr algn="just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Инвестиционный паспорт разработан для информационной поддержки предпринимателей, потенциальных инвесторов и местных предприятий, планирующих реализацию инвестиционных проектов, содержит основную информацию о районе, отражая конкурентные преимущества и демонстрируя инвестиционные возможности.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Администрация района готова поддержать любую предпринимательскую инициативу и  рассмотреть Ваши предложения по использованию свободных производственных площадей и земельных участков для организации новых производств, и объектов социально-культурной сферы.</a:t>
            </a:r>
          </a:p>
          <a:p>
            <a:pPr algn="just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Создание благоприятного инвестиционного климата для потенциальных инвесторов района было и остается одним из приоритетных направлений деятельности администрации района.</a:t>
            </a:r>
          </a:p>
          <a:p>
            <a:pPr algn="just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Основная цель нашего сотрудничества – развитие экономики района, создание дополнительных рабочих мест, улучшение благоприятных условий для проживания и качества жизни населения. </a:t>
            </a:r>
          </a:p>
          <a:p>
            <a:pPr algn="just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Мы заинтересованы в привлечении инвестиций и готовы оказать всяческое содействие повышению экономической активности в муниципальном образовании. Эта важная и ответственная работа, от которой во многом зависит обеспечение социальной стабильности и экономическое развитие муниципального района. </a:t>
            </a:r>
          </a:p>
          <a:p>
            <a:pPr algn="just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Мы готовы и открыты для новых проектов в различных сферах деятельности и постараемся сделать все возможное и невозможное, для того чтобы Вам было выгодно и комфортно работать и развивать свой бизнес на нашей территории. 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5" t="-640" b="16522"/>
          <a:stretch/>
        </p:blipFill>
        <p:spPr>
          <a:xfrm>
            <a:off x="200297" y="1325563"/>
            <a:ext cx="4384552" cy="3178206"/>
          </a:xfrm>
        </p:spPr>
      </p:pic>
    </p:spTree>
    <p:extLst>
      <p:ext uri="{BB962C8B-B14F-4D97-AF65-F5344CB8AC3E}">
        <p14:creationId xmlns:p14="http://schemas.microsoft.com/office/powerpoint/2010/main" val="22934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47" y="1132114"/>
            <a:ext cx="5459250" cy="534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9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" y="1325903"/>
            <a:ext cx="1134745" cy="1109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1405572" y="1341952"/>
            <a:ext cx="1721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РАЙОНА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1423,60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9" y="3121635"/>
            <a:ext cx="1325821" cy="9099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1559614" y="3130345"/>
            <a:ext cx="142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171,336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9" y="4543289"/>
            <a:ext cx="1384325" cy="1384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530363" y="4903349"/>
            <a:ext cx="18652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42- МУНИЦИПАЛЬНЫХ ОБРАЗОВАНИЙ </a:t>
            </a:r>
          </a:p>
          <a:p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56- НАСЕЛЕННЫХ ПУНКТОВ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5595" y="6403367"/>
            <a:ext cx="2866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ЦЕНТР: г. ХАСАВЮРТ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33" y="1789927"/>
            <a:ext cx="939988" cy="939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33" y="3275494"/>
            <a:ext cx="920840" cy="98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9214267" y="1090509"/>
            <a:ext cx="1143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77673" y="3527153"/>
            <a:ext cx="1905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 км.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ЛИНИЯ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Махачкала-Ростов 30 км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Сулак-Астрахань 21 км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21532" y="1841580"/>
            <a:ext cx="176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351 км. АВТОМОБИЛЬНЫХ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17" y="1358944"/>
            <a:ext cx="6234225" cy="3221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 территориальная структура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" y="1276984"/>
            <a:ext cx="5991497" cy="5097689"/>
          </a:xfrm>
        </p:spPr>
        <p:txBody>
          <a:bodyPr numCol="3">
            <a:noAutofit/>
          </a:bodyPr>
          <a:lstStyle/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Аджимажагатюрт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Адильотарский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3.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Акбулатюрт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4.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село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Аксай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Байрамаульский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6.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Бамматюрт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7.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Боташюрт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8.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Батаюртовский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9.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Борагангечув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10.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Дзержинское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11.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Казмааульский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»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12.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Кандаураул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13.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Карланюртовский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14.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Кокрекский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15.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Костекский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»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16.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Куруш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17.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«Могилевский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18.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Моксоб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19.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село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Муцалаул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20.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Новый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Костек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21.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Новосельский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22.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Новосаситли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 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23.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Нурадилово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24.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«Октябрьский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25.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Османюртовский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26.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«Покровский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/>
              </a:rPr>
              <a:t>27.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/>
              </a:rPr>
              <a:t>село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/>
              </a:rPr>
              <a:t>Садовое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28.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село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Сивух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/>
              </a:rPr>
              <a:t>29.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/>
              </a:rPr>
              <a:t>село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/>
              </a:rPr>
              <a:t>Советское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/>
              </a:rPr>
              <a:t>30.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/>
              </a:rPr>
              <a:t>село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/>
              </a:rPr>
              <a:t>Солнечное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/>
              </a:rPr>
              <a:t>31.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/>
              </a:rPr>
              <a:t>Сулевкент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32.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Темираульский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/>
              </a:rPr>
              <a:t>33.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/>
              </a:rPr>
              <a:t>Теречное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/>
              </a:rPr>
              <a:t>34.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/>
              </a:rPr>
              <a:t>Тукита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/>
              </a:rPr>
              <a:t>35.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/>
              </a:rPr>
              <a:t>Тотурбийкала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/>
              </a:rPr>
              <a:t>36.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/>
              </a:rPr>
              <a:t>Хамавюрт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37.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Цияб-Ичичали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/>
              </a:rPr>
              <a:t>38.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/>
              </a:rPr>
              <a:t>Чагаротар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39.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Шагада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/>
              </a:rPr>
              <a:t>40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/>
              </a:rPr>
              <a:t>Эндирей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3"/>
              </a:rPr>
              <a:t>41.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3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3"/>
              </a:rPr>
              <a:t>Новогагатли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/>
              </a:rPr>
              <a:t>42.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/>
              </a:rPr>
              <a:t>Первомайское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2388" y="4754415"/>
            <a:ext cx="47382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 «Хасавюртовский район» образовано в 1929 году. Район расположен в равнинной части республики и граничит на севере с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Бабаюртовский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район», на юге с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Казбековский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 и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Новолакский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район», на востоке с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Кизилюртовский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 и на западе с Чеченской Республикой.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519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985" y="31874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СОЦИАЛЬНО-ЭКОНОМИЧЕСКОГО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МУНИЦИПАЛЬНОГО ОБРАЗОВАНИЯ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3" y="1394119"/>
            <a:ext cx="584654" cy="58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48178" y="1529200"/>
            <a:ext cx="1632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2 999,8 тыс. кв. м.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70" y="2320546"/>
            <a:ext cx="651495" cy="422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582535" y="2320546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27 583 руб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94" y="1359670"/>
            <a:ext cx="619103" cy="619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94" y="2218764"/>
            <a:ext cx="687871" cy="45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374487" y="2221633"/>
            <a:ext cx="1756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2 749 655 млн. руб.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1518" y="1517108"/>
            <a:ext cx="220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1,3 %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31455"/>
              </p:ext>
            </p:extLst>
          </p:nvPr>
        </p:nvGraphicFramePr>
        <p:xfrm>
          <a:off x="1902703" y="3012772"/>
          <a:ext cx="7763496" cy="356053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861884"/>
                <a:gridCol w="1474081"/>
                <a:gridCol w="1427531"/>
              </a:tblGrid>
              <a:tr h="70112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r>
                        <a:rPr lang="ru-RU" sz="1200" u="none" strike="noStrike" dirty="0">
                          <a:effectLst/>
                        </a:rPr>
                        <a:t>(по промышленным видам деятельности)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60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Продукция сельского хозяйства, всего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10 353,7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Общая площадь пашни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103,3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Площадь закладки многолетних насаждений, всего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Объем выполненных работ по виду деятельности "строительство"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 </a:t>
                      </a:r>
                      <a:r>
                        <a:rPr lang="ru-RU" sz="1200" u="none" strike="noStrike" dirty="0" smtClean="0">
                          <a:effectLst/>
                        </a:rPr>
                        <a:t>448,1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Ввод в действие жилых домов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кв.м</a:t>
                      </a:r>
                      <a:r>
                        <a:rPr lang="ru-RU" sz="1200" u="none" strike="noStrike" dirty="0">
                          <a:effectLst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73000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65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Оборот розничной торговли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753405,0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Оборот субъектов малого и среднего предпринимательства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978,0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23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Налоговые и неналоговые доходы бюджета муниципального района (городского округа)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430,2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Среднемесячная номинальная начисленная заработная плата: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27583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5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Число вновь созданных рабочих мест, всего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428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0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263" y="121920"/>
            <a:ext cx="11034349" cy="931817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за счет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источников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(тыс. руб.).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966771"/>
              </p:ext>
            </p:extLst>
          </p:nvPr>
        </p:nvGraphicFramePr>
        <p:xfrm>
          <a:off x="644434" y="1541418"/>
          <a:ext cx="5947954" cy="20464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19756"/>
                <a:gridCol w="1254666"/>
                <a:gridCol w="1454332"/>
                <a:gridCol w="1219200"/>
              </a:tblGrid>
              <a:tr h="1604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Инвестиции в основной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Капитал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по крупным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 средним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предприятиям </a:t>
                      </a:r>
                      <a:r>
                        <a:rPr lang="ru-RU" sz="1200" baseline="30000" dirty="0">
                          <a:effectLst/>
                        </a:rPr>
                        <a:t>2)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2418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из них: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находящиеся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 территории МО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906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Хасавюртовский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4660490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2452728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1755887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16176"/>
              </p:ext>
            </p:extLst>
          </p:nvPr>
        </p:nvGraphicFramePr>
        <p:xfrm>
          <a:off x="652970" y="3631474"/>
          <a:ext cx="5956833" cy="22463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11852"/>
                <a:gridCol w="1267980"/>
                <a:gridCol w="1448702"/>
                <a:gridCol w="1228299"/>
              </a:tblGrid>
              <a:tr h="1968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по малым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предприятиям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(без учета микро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предприятий)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прочие субъекты малого предпринимательства (индивидуальные предприниматели, КФХ)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из них: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направленных на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индивидуальное жилищное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строительство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 Хасавюртовский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109470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2098292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1981622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50029" y="1445623"/>
            <a:ext cx="47978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Инвестиционная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 муниципальном районе осуществляется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 федеральных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нормативно-правовых актов, 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нормативно-правовых актов органов местного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самоуправлении.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Среди инвестиционных интересов района, наряду с развитием сельскохозяйственной отрасли, внедрением инновационных технологий  важную роль играет развитие малого предпринимательства, оно является одной из стратегических задач администрации муниципального района.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Со своей стороны, мы готовы и будем поддерживать предпринимателей, заинтересованных в развитии, как своего бизнеса, так  и участвующих в реализации значимых для района проектов и приоритетных направлений. создан и утвержден состав Совета по улучшению инвестиционного климата, поддержке инвестиционных проектов и экспертному отбору стратегических проектов при главе муниципального образования, решением Собрания депутатов муниципального района утверждено положение «О налоговых льготах по местным налогам юридическим лицам и предпринимателям, осуществляющим инвестиционную деятельность на территории муниципального района».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75" y="34370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РЕСУРСЫ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521" t="27562" r="59902" b="49234"/>
          <a:stretch/>
        </p:blipFill>
        <p:spPr>
          <a:xfrm>
            <a:off x="3963223" y="2765638"/>
            <a:ext cx="978900" cy="1028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2" t="18382" r="43109" b="62266"/>
          <a:stretch/>
        </p:blipFill>
        <p:spPr bwMode="auto">
          <a:xfrm>
            <a:off x="5632220" y="1709430"/>
            <a:ext cx="1066799" cy="1014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5" t="29720" r="26252" b="49364"/>
          <a:stretch/>
        </p:blipFill>
        <p:spPr bwMode="auto">
          <a:xfrm>
            <a:off x="7573254" y="2851267"/>
            <a:ext cx="927426" cy="942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52980" r="63781" b="26495"/>
          <a:stretch/>
        </p:blipFill>
        <p:spPr bwMode="auto">
          <a:xfrm>
            <a:off x="4076051" y="4354144"/>
            <a:ext cx="949235" cy="998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73311" r="53224" b="5773"/>
          <a:stretch/>
        </p:blipFill>
        <p:spPr bwMode="auto">
          <a:xfrm>
            <a:off x="5793395" y="5268048"/>
            <a:ext cx="1005839" cy="988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0" t="71550" r="34606" b="6166"/>
          <a:stretch/>
        </p:blipFill>
        <p:spPr bwMode="auto">
          <a:xfrm>
            <a:off x="7540617" y="4417387"/>
            <a:ext cx="992700" cy="927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229496" y="3672848"/>
            <a:ext cx="213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142358 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3317" y="2531525"/>
            <a:ext cx="1640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ромышленности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1530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3317" y="4849842"/>
            <a:ext cx="1846310" cy="7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природоохранного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назначения 36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5619" y="1586906"/>
            <a:ext cx="1602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лесного фонда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14562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291" y="2462369"/>
            <a:ext cx="1327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фонд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950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7788" y="4313354"/>
            <a:ext cx="1351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унктов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7032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7178" y="6160750"/>
            <a:ext cx="2123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емли 91279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5474" y="431434"/>
            <a:ext cx="6281110" cy="12808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68" t="15442" r="14052" b="62661"/>
          <a:stretch/>
        </p:blipFill>
        <p:spPr>
          <a:xfrm>
            <a:off x="9067986" y="1739803"/>
            <a:ext cx="902690" cy="88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62" t="17806" r="68772" b="63826"/>
          <a:stretch/>
        </p:blipFill>
        <p:spPr>
          <a:xfrm>
            <a:off x="1972045" y="1668274"/>
            <a:ext cx="1215170" cy="87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1092" y="1342992"/>
            <a:ext cx="19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4375" y="2623882"/>
            <a:ext cx="181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13041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ФЕРМЕРСКИХ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1816" y="2716214"/>
            <a:ext cx="1275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39619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ПОДСОБНЫХ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21" y="3756554"/>
            <a:ext cx="3053959" cy="223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09" y="1998920"/>
            <a:ext cx="1143610" cy="96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67" y="3274329"/>
            <a:ext cx="1167851" cy="77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6175" y="4269257"/>
            <a:ext cx="1052819" cy="68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88" y="4269257"/>
            <a:ext cx="686370" cy="686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6349370" y="2231487"/>
            <a:ext cx="110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59 891 ТОНН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5013" y="3250372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65 655 ТЫС. ШТУК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77" y="4545369"/>
            <a:ext cx="559279" cy="559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6521511" y="4269257"/>
            <a:ext cx="110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27 350 ТОНН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6815" y="6057127"/>
            <a:ext cx="2084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«БАТЫР-БРОЙЛЕР»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85" y="5409013"/>
            <a:ext cx="941614" cy="89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6618674" y="5626231"/>
            <a:ext cx="83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ТОНН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54916" y="4189320"/>
            <a:ext cx="2385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440535" y="5210732"/>
            <a:ext cx="244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ПРОИЗВОСТВЕННЫЙ КООПЕРАТИВ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158" y="47318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049085"/>
              </p:ext>
            </p:extLst>
          </p:nvPr>
        </p:nvGraphicFramePr>
        <p:xfrm>
          <a:off x="770896" y="1175657"/>
          <a:ext cx="5847619" cy="365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215309705"/>
              </p:ext>
            </p:extLst>
          </p:nvPr>
        </p:nvGraphicFramePr>
        <p:xfrm>
          <a:off x="6325325" y="2914227"/>
          <a:ext cx="5335451" cy="327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58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6494</TotalTime>
  <Words>1249</Words>
  <Application>Microsoft Office PowerPoint</Application>
  <PresentationFormat>Широкоэкранный</PresentationFormat>
  <Paragraphs>301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Легкий дым</vt:lpstr>
      <vt:lpstr>ИНВЕСТИЦИОННЫЙ ПАСПОРТ</vt:lpstr>
      <vt:lpstr>ПРИВЕТСТВИЕ ГЛАВЫ ХАСАВЮРТОВСКОГО РАЙОНА</vt:lpstr>
      <vt:lpstr>ОБЩАЯ ИНФОРМАЦИЯ О  МУНИЦИПАЛЬНОМ ОБРАЗОВАНИИ</vt:lpstr>
      <vt:lpstr>Административно- территориальная структура  МО «Хасавюртовский район»</vt:lpstr>
      <vt:lpstr>ПАРАМЕТРЫ СОЦИАЛЬНО-ЭКОНОМИЧЕСКОГО  РАЗВИТИЯ МУНИЦИПАЛЬНОГО ОБРАЗОВАНИЯ</vt:lpstr>
      <vt:lpstr>Инвестиции в основной капитал за счет всех источников финансирования за 2022 год (тыс. руб.). </vt:lpstr>
      <vt:lpstr>ЗЕМЕЛЬНЫЕ РЕСУРСЫ  МУНИЦИПАЛЬНОГО ОБРАЗОВАНИЯ</vt:lpstr>
      <vt:lpstr>АГРОПРОМЫШЛЕННЫЙ КОМПЛЕКС </vt:lpstr>
      <vt:lpstr>ПРЕДПРИНИМАТЕЛЬСТВО</vt:lpstr>
      <vt:lpstr>Реестр инвестиционных проектов </vt:lpstr>
      <vt:lpstr>Презентация PowerPoint</vt:lpstr>
      <vt:lpstr>КОМФОРТНАЯ ГОРОДСКАЯ СРЕДА  ПАРК с.ТЕМИРАУЛ – 3 738 000рублей</vt:lpstr>
      <vt:lpstr>Ботаюртовская районная больница - 100 мест- 70 142 820 рублей</vt:lpstr>
      <vt:lpstr>МНОГОФУНКЦИОНАЛЬНЫЙ МЕДИЦИНСКИЙ ЦЕНТР    НА 62 КОЙКО-МЕСТ В СЕЛЬСОВЕТЕ   БОТАЮРТОВСКИЙ – 650 МЛН.РУБ.</vt:lpstr>
      <vt:lpstr>ФАП с. Кадыротар </vt:lpstr>
      <vt:lpstr>Кемсиюртовская СОШ 120 мест- 167 362 530 рублей</vt:lpstr>
      <vt:lpstr>ДОСТИЖЕНИЯ МУНИЦИПАЛЬНОГО ОБРАЗОВАНИЯ</vt:lpstr>
      <vt:lpstr>Презентация PowerPoint</vt:lpstr>
      <vt:lpstr>КОНТАКТНАЯ ИНФОРМАЦИЯ ОРГАНОВ МЕСТНОГО САМОУПРАВЛЕНИЯ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</dc:title>
  <dc:creator>Muslim</dc:creator>
  <cp:lastModifiedBy>1</cp:lastModifiedBy>
  <cp:revision>103</cp:revision>
  <cp:lastPrinted>2023-02-03T12:05:27Z</cp:lastPrinted>
  <dcterms:created xsi:type="dcterms:W3CDTF">2021-04-26T07:21:12Z</dcterms:created>
  <dcterms:modified xsi:type="dcterms:W3CDTF">2023-02-03T12:27:12Z</dcterms:modified>
</cp:coreProperties>
</file>