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93" r:id="rId3"/>
    <p:sldId id="291" r:id="rId4"/>
    <p:sldId id="295" r:id="rId5"/>
    <p:sldId id="296" r:id="rId6"/>
    <p:sldId id="256" r:id="rId7"/>
    <p:sldId id="294" r:id="rId8"/>
    <p:sldId id="282" r:id="rId9"/>
    <p:sldId id="281" r:id="rId10"/>
    <p:sldId id="286" r:id="rId11"/>
    <p:sldId id="285" r:id="rId12"/>
    <p:sldId id="287" r:id="rId13"/>
    <p:sldId id="289" r:id="rId14"/>
    <p:sldId id="288" r:id="rId15"/>
    <p:sldId id="290" r:id="rId16"/>
    <p:sldId id="298" r:id="rId17"/>
    <p:sldId id="297" r:id="rId18"/>
    <p:sldId id="299" r:id="rId19"/>
    <p:sldId id="300" r:id="rId20"/>
    <p:sldId id="280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EAE"/>
    <a:srgbClr val="D9D9D9"/>
    <a:srgbClr val="CE8A8B"/>
    <a:srgbClr val="006600"/>
    <a:srgbClr val="009900"/>
    <a:srgbClr val="33CC33"/>
    <a:srgbClr val="99CC00"/>
    <a:srgbClr val="FF9900"/>
    <a:srgbClr val="FF3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D5C4D-B5F9-4F7E-9283-53A7FC10276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5EDA2-49B8-4C02-8614-FAAFAD85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0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64DA-0A42-43DE-8F58-8A13CD4A306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1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CB658-1512-42A0-A429-F70FBD988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57E389-9F6D-4EE7-87E0-DACD24EE6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162796-B847-497B-A65E-945F9A92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125F90-11F2-43CF-9A69-FD023A36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965486-234E-4958-9417-B88BEE1B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EAC76-31CA-4CD0-BF0E-80F5C89D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C91E7-CB1B-4D81-A1D6-1678D56E3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2292F-18E7-4D7F-A740-D6128908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54F868-1C6C-4907-954C-6D314D12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10EAE8-ACEF-4D49-AE2C-00ED02F8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B3D0AA2-2C52-40BA-A6B6-73DB1FA44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E10EA8-368E-47AA-9EBD-740BD9F53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F147A8-0D2B-4288-823D-1067550D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2B3087-59C5-4F33-978B-B1C19EA7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9394F-9CE2-43F6-9BF5-8E5843FC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2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3"/>
            <a:ext cx="7790228" cy="6846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24379"/>
            <a:endParaRPr sz="2017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"/>
            <a:ext cx="12197737" cy="101020"/>
          </a:xfrm>
          <a:custGeom>
            <a:avLst/>
            <a:gdLst/>
            <a:ahLst/>
            <a:cxnLst/>
            <a:rect l="l" t="t" r="r" b="b"/>
            <a:pathLst>
              <a:path w="10800080" h="90170">
                <a:moveTo>
                  <a:pt x="10800003" y="0"/>
                </a:moveTo>
                <a:lnTo>
                  <a:pt x="0" y="0"/>
                </a:lnTo>
                <a:lnTo>
                  <a:pt x="111607" y="90004"/>
                </a:lnTo>
                <a:lnTo>
                  <a:pt x="10800003" y="90004"/>
                </a:lnTo>
                <a:lnTo>
                  <a:pt x="10800003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pPr defTabSz="1024379"/>
            <a:endParaRPr sz="2017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096001" y="3"/>
            <a:ext cx="101839" cy="6281757"/>
          </a:xfrm>
          <a:custGeom>
            <a:avLst/>
            <a:gdLst/>
            <a:ahLst/>
            <a:cxnLst/>
            <a:rect l="l" t="t" r="r" b="b"/>
            <a:pathLst>
              <a:path w="90170" h="5607050">
                <a:moveTo>
                  <a:pt x="90004" y="0"/>
                </a:moveTo>
                <a:lnTo>
                  <a:pt x="0" y="0"/>
                </a:lnTo>
                <a:lnTo>
                  <a:pt x="0" y="5524195"/>
                </a:lnTo>
                <a:lnTo>
                  <a:pt x="90004" y="5606999"/>
                </a:lnTo>
                <a:lnTo>
                  <a:pt x="90004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pPr defTabSz="1024379"/>
            <a:endParaRPr sz="2017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24222"/>
            <a:ext cx="1428615" cy="2486381"/>
          </a:xfrm>
          <a:custGeom>
            <a:avLst/>
            <a:gdLst/>
            <a:ahLst/>
            <a:cxnLst/>
            <a:rect l="l" t="t" r="r" b="b"/>
            <a:pathLst>
              <a:path w="1264920" h="2219325">
                <a:moveTo>
                  <a:pt x="0" y="0"/>
                </a:moveTo>
                <a:lnTo>
                  <a:pt x="0" y="2218740"/>
                </a:lnTo>
                <a:lnTo>
                  <a:pt x="1264323" y="1109370"/>
                </a:lnTo>
                <a:lnTo>
                  <a:pt x="0" y="0"/>
                </a:lnTo>
                <a:close/>
              </a:path>
            </a:pathLst>
          </a:custGeom>
          <a:solidFill>
            <a:srgbClr val="FED162"/>
          </a:solidFill>
        </p:spPr>
        <p:txBody>
          <a:bodyPr wrap="square" lIns="0" tIns="0" rIns="0" bIns="0" rtlCol="0"/>
          <a:lstStyle/>
          <a:p>
            <a:pPr defTabSz="1024379"/>
            <a:endParaRPr sz="2017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667062"/>
            <a:ext cx="1428615" cy="1243546"/>
          </a:xfrm>
          <a:custGeom>
            <a:avLst/>
            <a:gdLst/>
            <a:ahLst/>
            <a:cxnLst/>
            <a:rect l="l" t="t" r="r" b="b"/>
            <a:pathLst>
              <a:path w="1264920" h="1109980">
                <a:moveTo>
                  <a:pt x="1264323" y="0"/>
                </a:moveTo>
                <a:lnTo>
                  <a:pt x="0" y="0"/>
                </a:lnTo>
                <a:lnTo>
                  <a:pt x="0" y="1109370"/>
                </a:lnTo>
                <a:lnTo>
                  <a:pt x="1264323" y="0"/>
                </a:lnTo>
                <a:close/>
              </a:path>
            </a:pathLst>
          </a:custGeom>
          <a:solidFill>
            <a:srgbClr val="FAA12A"/>
          </a:solidFill>
        </p:spPr>
        <p:txBody>
          <a:bodyPr wrap="square" lIns="0" tIns="0" rIns="0" bIns="0" rtlCol="0"/>
          <a:lstStyle/>
          <a:p>
            <a:pPr defTabSz="1024379"/>
            <a:endParaRPr sz="2017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971" y="1508189"/>
            <a:ext cx="7029256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1322" y="4185835"/>
            <a:ext cx="8596530" cy="341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65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6407-9F33-4ECA-8831-D1C566D78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2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63BF1-8859-44BE-845D-7553F2E9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0458FA-199E-47A8-921C-4DBDA702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0B19B3-7017-4B41-885D-9768ECED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C155DF-86D2-4076-8710-6C361CB0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91EF9E-AC20-4AB3-9041-60F8956E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9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8CF41-626A-4976-B45B-32B04E46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E52626-6883-4631-AB77-76948A72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2F0B16-9B11-4057-89C5-147E2C5F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0DFF21-3ABF-451B-B7A2-7895BFB2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80521C-AECD-423B-A8D9-733A789B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9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6A042-825F-481B-830B-EBC4F071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9F1A73-A9CE-4B50-9F31-5AA39A095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718387-ED7A-4988-9245-4AC788BFB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8B795A-E354-4BA8-80CB-5E144F1E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CFCDDB-6A32-47FA-97FE-F26FF491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60A36E-C600-46E9-A0EB-6A21F4B9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5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2E3D58-F393-43C1-8991-A34BABB0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5B5669-0999-4916-B738-22D4EF03C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6559C9-B39B-4EF2-8316-9FB731138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9C197A9-2EB1-42EE-AB62-CDFB9B7AC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70CB81-BA30-43F2-AA1D-BCA1EA987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293C4D-64B5-4ED6-8AD9-EFB473D4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893148-269E-4373-A68A-346C9732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6F3120-6D52-438C-9FFE-DEE14ECB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8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76B72-2FD0-407E-B97B-5E4BDD43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DCDDC5-3F65-4A47-A752-456CA8BA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01E62A-77B1-4E36-B366-681E3496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A07C0E-FB78-481C-AC3A-930DA0CA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013AEC5-AA9C-4A77-B43A-22154F13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A036FE-47D9-4B6D-90AB-E428CFD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6CF842-9755-4CCC-9EE6-5EE052CD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F6D9A-88DB-402D-9DB9-0CEB881A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55B15B-CB98-4EE9-B631-B1A6513C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8660143-0E24-4AEF-B432-9C0BBFD80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961660-A050-49DE-9984-5C2B98BE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898598-59B9-44E1-B0E2-5E0BDE9E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AFD681-B46C-4069-BD97-D48D4763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2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B4FC3-1147-4AA0-A0D8-48F1E75D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196240-7193-44D7-A028-4974A4742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9EF309-FE2B-4391-BB8F-CCC384FA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A35E6C-CCF4-4801-A9F9-0D534D36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84B301-EE42-4428-BC77-339E5B5E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C8F2FC-D61C-4BCE-A73A-5648F862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3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3F5BE-79A6-415F-9B86-C466B85A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628884-04F4-4A5A-9CCD-2FC27674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A7080-1A4F-4068-939C-E48302898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18D3-9CAA-4320-8343-4BCC2D944CD3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043164-A214-4666-BC45-EF465BD3A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50B034-E986-44A1-9058-8684F93F6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AE47-D8B5-4254-B1A2-713C32976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9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E1EDC72-3622-4573-BE5A-EF60D6F9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4259" l="3854" r="95625"/>
                    </a14:imgEffect>
                  </a14:imgLayer>
                </a14:imgProps>
              </a:ext>
            </a:extLst>
          </a:blip>
          <a:srcRect l="4124" t="8592" r="-2062" b="4078"/>
          <a:stretch/>
        </p:blipFill>
        <p:spPr>
          <a:xfrm>
            <a:off x="5305580" y="174377"/>
            <a:ext cx="8631540" cy="5394727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96EFEFB-5256-4247-8072-9B1673DE2CAE}"/>
              </a:ext>
            </a:extLst>
          </p:cNvPr>
          <p:cNvSpPr txBox="1">
            <a:spLocks/>
          </p:cNvSpPr>
          <p:nvPr/>
        </p:nvSpPr>
        <p:spPr>
          <a:xfrm>
            <a:off x="2381780" y="5377490"/>
            <a:ext cx="9655050" cy="1367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8820" tIns="69411" rIns="138820" bIns="69411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GB" sz="2800" b="1" i="1" spc="56" dirty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Подключение лицевого счета к личному кабинету в системе ГИС ЖКХ</a:t>
            </a:r>
            <a:endParaRPr lang="ru-RU" sz="2800" dirty="0">
              <a:solidFill>
                <a:srgbClr val="51748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E13742-0FDA-49D9-8E7B-D424752345FE}"/>
              </a:ext>
            </a:extLst>
          </p:cNvPr>
          <p:cNvSpPr txBox="1"/>
          <p:nvPr/>
        </p:nvSpPr>
        <p:spPr>
          <a:xfrm>
            <a:off x="0" y="4665441"/>
            <a:ext cx="3048000" cy="112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361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МОДУЛЯ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9B1079B-CDD0-40C8-8C6A-A9A5E1EDBA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6909" y="805117"/>
            <a:ext cx="891316" cy="83735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BAAB2A8-2F66-4702-BFD0-6C772F94A514}"/>
              </a:ext>
            </a:extLst>
          </p:cNvPr>
          <p:cNvSpPr txBox="1">
            <a:spLocks/>
          </p:cNvSpPr>
          <p:nvPr/>
        </p:nvSpPr>
        <p:spPr>
          <a:xfrm>
            <a:off x="0" y="138547"/>
            <a:ext cx="3067759" cy="615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3910" tIns="61956" rIns="123910" bIns="61956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2800" b="1" i="1" spc="50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Модуль </a:t>
            </a:r>
            <a:r>
              <a:rPr lang="en-GB" sz="2800" b="1" i="1" spc="50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7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5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1EF2CF18-627B-8347-889E-0E2AF657B382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D5161C25-65E0-1845-92E2-7924DBD785EF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1CB163DA-C786-1E43-9FF5-B1E9530529FB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5461B831-92AC-9842-9E00-E086149A5DC3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07E29C-0E69-6E47-96D5-4B18438C9D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A97644A0-348B-2942-A51D-3725F0814E32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7F391A34-9666-1140-9D4E-B680308F70D9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10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3514" y="822998"/>
            <a:ext cx="7669427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79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главной странице личного кабинета 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нажмите иконку «Подключить лицевой счет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личному кабинету». </a:t>
            </a:r>
            <a:endParaRPr lang="ru-RU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94"/>
          <p:cNvPicPr/>
          <p:nvPr/>
        </p:nvPicPr>
        <p:blipFill>
          <a:blip r:embed="rId3"/>
          <a:stretch>
            <a:fillRect/>
          </a:stretch>
        </p:blipFill>
        <p:spPr>
          <a:xfrm>
            <a:off x="1646575" y="1812547"/>
            <a:ext cx="7628238" cy="3097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2227" y="5203495"/>
            <a:ext cx="56466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Отобразится форма «Подключение к лицевому счету».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211132C1-516E-FA4B-9936-8F1B0FD8351D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A6C257D4-00F1-2C43-92A5-0BEE7DBDB57D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14A473-8E28-6C44-9BF9-EB29A1D374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929BA8F2-F425-8441-B382-515E582792AE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875A4786-E494-8648-BC3F-AABC87E17C8E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D2B9E9E8-215C-744B-BBB3-2B45A9CB5C44}"/>
              </a:ext>
            </a:extLst>
          </p:cNvPr>
          <p:cNvSpPr/>
          <p:nvPr/>
        </p:nvSpPr>
        <p:spPr>
          <a:xfrm rot="13155423" flipV="1">
            <a:off x="11704520" y="7302333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58923E8A-9729-264E-B6AF-C42858EF29BE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11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" name="Picture 236"/>
          <p:cNvPicPr/>
          <p:nvPr/>
        </p:nvPicPr>
        <p:blipFill>
          <a:blip r:embed="rId3"/>
          <a:stretch>
            <a:fillRect/>
          </a:stretch>
        </p:blipFill>
        <p:spPr>
          <a:xfrm>
            <a:off x="2656230" y="591480"/>
            <a:ext cx="5940425" cy="17974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1277" y="2670366"/>
            <a:ext cx="603248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Нажмите на пиктограмму с полосками для выбора адреса.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38"/>
          <p:cNvPicPr/>
          <p:nvPr/>
        </p:nvPicPr>
        <p:blipFill>
          <a:blip r:embed="rId4"/>
          <a:stretch>
            <a:fillRect/>
          </a:stretch>
        </p:blipFill>
        <p:spPr>
          <a:xfrm>
            <a:off x="3068122" y="3038058"/>
            <a:ext cx="5940425" cy="6524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9988" y="3934968"/>
            <a:ext cx="857558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Последовательно заполните поля: Субъект РФ, Город, Улица, Номер здания - нажмите кнопку выбрать.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3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08FC3917-073E-D149-9479-BAE319853040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3B03005D-1AF5-1749-8A28-18172504B109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B98A15FC-DB8B-654E-9A39-FE31074D5E1D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82CE85-28C4-804D-BC12-1B6BAC0E8B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6E93953A-CA47-124F-A9AD-D2AD069C5F2D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09927FB4-4D8D-9F41-A72B-66DCE35D3FA4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389ADBAF-8531-1844-9DC9-46C801E44649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12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2" name="Picture 240"/>
          <p:cNvPicPr/>
          <p:nvPr/>
        </p:nvPicPr>
        <p:blipFill>
          <a:blip r:embed="rId3"/>
          <a:stretch>
            <a:fillRect/>
          </a:stretch>
        </p:blipFill>
        <p:spPr>
          <a:xfrm>
            <a:off x="2253508" y="591480"/>
            <a:ext cx="6543288" cy="41699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9330" y="4997329"/>
            <a:ext cx="738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Укажите номер своего лицевого счета и квартиры  (сведения о номере лицевого счета содержатся в платежных документах). </a:t>
            </a:r>
          </a:p>
        </p:txBody>
      </p:sp>
    </p:spTree>
    <p:extLst>
      <p:ext uri="{BB962C8B-B14F-4D97-AF65-F5344CB8AC3E}">
        <p14:creationId xmlns:p14="http://schemas.microsoft.com/office/powerpoint/2010/main" val="46154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65CB3865-3F60-8A46-BC8E-EA0F40130D5C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B2F1D2-76A0-FE4C-8637-AD1E1C95EE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0F03AF7E-0158-744F-B330-5E2B5F0C489F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375E5367-4333-5A4A-B4B0-6200D1C6593D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CC0EB29F-8369-F643-9144-B354479FB85A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7AD39779-90F0-BD4C-83A6-E3087D2C6E99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ACB4516D-7506-3A42-B681-3F01291CBB79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13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" name="Picture 290"/>
          <p:cNvPicPr/>
          <p:nvPr/>
        </p:nvPicPr>
        <p:blipFill>
          <a:blip r:embed="rId3"/>
          <a:stretch>
            <a:fillRect/>
          </a:stretch>
        </p:blipFill>
        <p:spPr>
          <a:xfrm>
            <a:off x="1326291" y="629043"/>
            <a:ext cx="8781535" cy="1997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9859" y="2738811"/>
            <a:ext cx="9811265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795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ввода данных нажмите кнопку «Подключить». </a:t>
            </a:r>
          </a:p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случае, если вы укажите номер лицевого счета, который не относится к указанному адресу или информация о нем не размещена, появится соответствующее сообщение.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92"/>
          <p:cNvPicPr/>
          <p:nvPr/>
        </p:nvPicPr>
        <p:blipFill>
          <a:blip r:embed="rId4"/>
          <a:stretch>
            <a:fillRect/>
          </a:stretch>
        </p:blipFill>
        <p:spPr>
          <a:xfrm>
            <a:off x="3250718" y="3934636"/>
            <a:ext cx="4932680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3C823550-3272-C444-9F58-94F37BAA7F9A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726444E2-A6E6-E74B-B598-CBDB3BFEC7BF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5D35C1-5C7D-7F42-9E4E-B11A656368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44A9877B-328F-A04D-AD58-02D760585B2E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AE083EE9-9F6C-3241-8CE7-CB1DEEC4E740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BC09C015-9F93-1043-A7DA-5716E2807689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E5804BC1-8F67-2C4E-8C5A-691069E849A3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14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6865" y="722311"/>
            <a:ext cx="98396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случае, если данные введены корректно, и Вы не увидели сообщение об ошибке - обновите страницу браузера, нажав клавишу F5 или иконку обновления. 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293"/>
          <p:cNvGrpSpPr/>
          <p:nvPr/>
        </p:nvGrpSpPr>
        <p:grpSpPr>
          <a:xfrm>
            <a:off x="3286896" y="1509542"/>
            <a:ext cx="4637903" cy="1340750"/>
            <a:chOff x="0" y="0"/>
            <a:chExt cx="2343150" cy="1056077"/>
          </a:xfrm>
        </p:grpSpPr>
        <p:sp>
          <p:nvSpPr>
            <p:cNvPr id="15" name="Rectangle 276"/>
            <p:cNvSpPr/>
            <p:nvPr/>
          </p:nvSpPr>
          <p:spPr>
            <a:xfrm>
              <a:off x="2020316" y="866140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7" name="Picture 29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343150" cy="581025"/>
            </a:xfrm>
            <a:prstGeom prst="rect">
              <a:avLst/>
            </a:prstGeom>
          </p:spPr>
        </p:pic>
        <p:pic>
          <p:nvPicPr>
            <p:cNvPr id="18" name="Picture 29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705612"/>
              <a:ext cx="2009775" cy="257175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675501" y="2823472"/>
            <a:ext cx="1000897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обновления страницы отобразятся параметры вашего лицевого счета со статусом «Подключен», повторный просмотр лицевых счетов доступен в личном кабинете гражданина в меню «Подключенные ЛС к личному кабинету». 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98"/>
          <p:cNvPicPr/>
          <p:nvPr/>
        </p:nvPicPr>
        <p:blipFill>
          <a:blip r:embed="rId5"/>
          <a:stretch>
            <a:fillRect/>
          </a:stretch>
        </p:blipFill>
        <p:spPr>
          <a:xfrm>
            <a:off x="1960606" y="3684607"/>
            <a:ext cx="7900086" cy="1293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5501" y="5057290"/>
            <a:ext cx="960532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Гражданам с подключенными лицевыми счетами доступен расширенный функционал личного кабинета.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E5D35C1-5C7D-7F42-9E4E-B11A656368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0219" y="21171"/>
            <a:ext cx="891316" cy="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92E2404E-889D-F14F-8BE1-E086A8CB48AE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DD688C21-6504-2441-BBEF-7892D6563235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04B8ECFC-7394-8247-BC59-92A713A64754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951C08-3FAF-7B47-97F9-C309CA46B9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C0C2B591-FE8B-304D-8684-C9FA9AC39661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771BC69D-13F9-4D47-87FB-2F866011ECB4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23348AB4-19D7-A44E-A527-441423B4C360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15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10" name="Group 1201"/>
          <p:cNvGrpSpPr/>
          <p:nvPr/>
        </p:nvGrpSpPr>
        <p:grpSpPr>
          <a:xfrm>
            <a:off x="1680518" y="892777"/>
            <a:ext cx="8196649" cy="5403728"/>
            <a:chOff x="0" y="0"/>
            <a:chExt cx="5940425" cy="6889314"/>
          </a:xfrm>
        </p:grpSpPr>
        <p:sp>
          <p:nvSpPr>
            <p:cNvPr id="12" name="Rectangle 307"/>
            <p:cNvSpPr/>
            <p:nvPr/>
          </p:nvSpPr>
          <p:spPr>
            <a:xfrm>
              <a:off x="5697094" y="6699378"/>
              <a:ext cx="42144" cy="1899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4" name="Picture 30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940425" cy="574040"/>
            </a:xfrm>
            <a:prstGeom prst="rect">
              <a:avLst/>
            </a:prstGeom>
          </p:spPr>
        </p:pic>
        <p:pic>
          <p:nvPicPr>
            <p:cNvPr id="16" name="Picture 3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689103"/>
              <a:ext cx="5686425" cy="610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41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xmlns="" id="{AE083EE9-9F6C-3241-8CE7-CB1DEEC4E740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BC09C015-9F93-1043-A7DA-5716E2807689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44A9877B-328F-A04D-AD58-02D760585B2E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5D35C1-5C7D-7F42-9E4E-B11A656368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0219" y="21171"/>
            <a:ext cx="891316" cy="837357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xmlns="" id="{726444E2-A6E6-E74B-B598-CBDB3BFEC7BF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3C823550-3272-C444-9F58-94F37BAA7F9A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0" y="591480"/>
            <a:ext cx="10465286" cy="59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7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xmlns="" id="{DD688C21-6504-2441-BBEF-7892D6563235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92E2404E-889D-F14F-8BE1-E086A8CB48AE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04B8ECFC-7394-8247-BC59-92A713A64754}"/>
              </a:ext>
            </a:extLst>
          </p:cNvPr>
          <p:cNvSpPr/>
          <p:nvPr/>
        </p:nvSpPr>
        <p:spPr>
          <a:xfrm rot="10800000" flipV="1">
            <a:off x="84748" y="0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951C08-3FAF-7B47-97F9-C309CA46B9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C0C2B591-FE8B-304D-8684-C9FA9AC39661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3C823550-3272-C444-9F58-94F37BAA7F9A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xn--90adflmiialse2m.xn--p1ai/800/600/https/zakonguru.com/wp-content/uploads/2018/09/blobid15378160158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2" y="123113"/>
            <a:ext cx="10764753" cy="63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5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xmlns="" id="{04B8ECFC-7394-8247-BC59-92A713A64754}"/>
              </a:ext>
            </a:extLst>
          </p:cNvPr>
          <p:cNvSpPr/>
          <p:nvPr/>
        </p:nvSpPr>
        <p:spPr>
          <a:xfrm rot="10800000" flipV="1">
            <a:off x="84748" y="0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CC0EB29F-8369-F643-9144-B354479FB85A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92E2404E-889D-F14F-8BE1-E086A8CB48AE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C0C2B591-FE8B-304D-8684-C9FA9AC39661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51C08-3FAF-7B47-97F9-C309CA46B9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3C823550-3272-C444-9F58-94F37BAA7F9A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ttps://static.wixstatic.com/media/64dd8a_bf898ff6a0424343a05c8f43e0b7d666~mv2.jpg/v1/fill/w_600,h_404,al_c,q_90/64dd8a_bf898ff6a0424343a05c8f43e0b7d666~m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81" y="474098"/>
            <a:ext cx="9396151" cy="53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1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xmlns="" id="{DD688C21-6504-2441-BBEF-7892D6563235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92E2404E-889D-F14F-8BE1-E086A8CB48AE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04B8ECFC-7394-8247-BC59-92A713A64754}"/>
              </a:ext>
            </a:extLst>
          </p:cNvPr>
          <p:cNvSpPr/>
          <p:nvPr/>
        </p:nvSpPr>
        <p:spPr>
          <a:xfrm rot="10800000" flipV="1">
            <a:off x="84748" y="0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951C08-3FAF-7B47-97F9-C309CA46B9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C0C2B591-FE8B-304D-8684-C9FA9AC39661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3C823550-3272-C444-9F58-94F37BAA7F9A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mfc-satka.ru/wp-content/uploads/images/1/kak-uznat-zadolzhennost-2FC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7" y="741405"/>
            <a:ext cx="9638270" cy="55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4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CE63C9F7-15F7-C649-87C9-F551A712615D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597CC4C1-6683-AA41-AF39-518253293506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346B8A5B-C0C0-274D-8D87-555793957404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4C5822-56E1-2448-966A-0103CEA74D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23A40086-ED0A-3D48-A1E4-4C370687DA72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9946F7DC-671A-2343-8797-0619696633D8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https://uslugi-mfc.ru/wp-content/uploads/2018/05/Edinij-plateznij-dokume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81" y="591480"/>
            <a:ext cx="9659762" cy="585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F697BE-414E-4859-818B-FE794E097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835" y="0"/>
            <a:ext cx="1221383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xmlns="" id="{2FCB27E7-59C0-4AE8-B4A7-B481F9EA93F1}"/>
              </a:ext>
            </a:extLst>
          </p:cNvPr>
          <p:cNvSpPr/>
          <p:nvPr/>
        </p:nvSpPr>
        <p:spPr>
          <a:xfrm>
            <a:off x="177378" y="383919"/>
            <a:ext cx="995571" cy="967441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xmlns="" id="{1BEB5A2D-55E3-43B2-B902-9D024030AB52}"/>
              </a:ext>
            </a:extLst>
          </p:cNvPr>
          <p:cNvSpPr/>
          <p:nvPr/>
        </p:nvSpPr>
        <p:spPr>
          <a:xfrm rot="5400000">
            <a:off x="128657" y="1413727"/>
            <a:ext cx="1093009" cy="995572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FBFECDA5-0F7D-4EF5-A9E1-741346242F72}"/>
              </a:ext>
            </a:extLst>
          </p:cNvPr>
          <p:cNvSpPr txBox="1">
            <a:spLocks/>
          </p:cNvSpPr>
          <p:nvPr/>
        </p:nvSpPr>
        <p:spPr>
          <a:xfrm>
            <a:off x="8857167" y="6469740"/>
            <a:ext cx="3220278" cy="332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FDFDFD"/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C70F7BAC-600A-43A9-B634-31D4CD73749F}"/>
              </a:ext>
            </a:extLst>
          </p:cNvPr>
          <p:cNvSpPr txBox="1">
            <a:spLocks/>
          </p:cNvSpPr>
          <p:nvPr/>
        </p:nvSpPr>
        <p:spPr>
          <a:xfrm>
            <a:off x="2032972" y="0"/>
            <a:ext cx="9698110" cy="8956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8820" tIns="69411" rIns="138820" bIns="69411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137" b="1" i="1" spc="56" dirty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ЛУЧШИЙ СПОСОБ ПРЕДСКАЗАТЬ БУДУЩЕЕ </a:t>
            </a:r>
            <a:endParaRPr lang="ru-RU" sz="3137" dirty="0">
              <a:solidFill>
                <a:srgbClr val="51748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5AD0516-F03B-451D-9E1B-8B3353726EC0}"/>
              </a:ext>
            </a:extLst>
          </p:cNvPr>
          <p:cNvSpPr txBox="1">
            <a:spLocks/>
          </p:cNvSpPr>
          <p:nvPr/>
        </p:nvSpPr>
        <p:spPr>
          <a:xfrm>
            <a:off x="1554722" y="926823"/>
            <a:ext cx="10508974" cy="8956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8820" tIns="69411" rIns="138820" bIns="69411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137" b="1" i="1" spc="56" dirty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-  ЭТО СПРОЕКТИРОВАТЬ ЕГО ВМЕСТЕ С НАМИ </a:t>
            </a:r>
            <a:endParaRPr lang="ru-RU" sz="3137" dirty="0">
              <a:solidFill>
                <a:srgbClr val="51748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43D78BB8-D274-4A68-BD36-7D2C5B09DD98}"/>
              </a:ext>
            </a:extLst>
          </p:cNvPr>
          <p:cNvSpPr>
            <a:spLocks/>
          </p:cNvSpPr>
          <p:nvPr/>
        </p:nvSpPr>
        <p:spPr bwMode="auto">
          <a:xfrm>
            <a:off x="54848" y="27682"/>
            <a:ext cx="12200841" cy="6768903"/>
          </a:xfrm>
          <a:custGeom>
            <a:avLst/>
            <a:gdLst>
              <a:gd name="T0" fmla="+- 0 1268 200"/>
              <a:gd name="T1" fmla="*/ T0 w 11706"/>
              <a:gd name="T2" fmla="+- 0 2905 2905"/>
              <a:gd name="T3" fmla="*/ 2905 h 13733"/>
              <a:gd name="T4" fmla="+- 0 200 200"/>
              <a:gd name="T5" fmla="*/ T4 w 11706"/>
              <a:gd name="T6" fmla="+- 0 2905 2905"/>
              <a:gd name="T7" fmla="*/ 2905 h 13733"/>
              <a:gd name="T8" fmla="+- 0 200 200"/>
              <a:gd name="T9" fmla="*/ T8 w 11706"/>
              <a:gd name="T10" fmla="+- 0 16638 2905"/>
              <a:gd name="T11" fmla="*/ 16638 h 13733"/>
              <a:gd name="T12" fmla="+- 0 11906 200"/>
              <a:gd name="T13" fmla="*/ T12 w 11706"/>
              <a:gd name="T14" fmla="+- 0 16638 2905"/>
              <a:gd name="T15" fmla="*/ 16638 h 137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1706" h="13733">
                <a:moveTo>
                  <a:pt x="1068" y="0"/>
                </a:moveTo>
                <a:lnTo>
                  <a:pt x="0" y="0"/>
                </a:lnTo>
                <a:lnTo>
                  <a:pt x="0" y="13733"/>
                </a:lnTo>
                <a:lnTo>
                  <a:pt x="11706" y="13733"/>
                </a:lnTo>
              </a:path>
            </a:pathLst>
          </a:custGeom>
          <a:noFill/>
          <a:ln w="254304">
            <a:solidFill>
              <a:srgbClr val="AFAAA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5DB29A-692D-4F26-A6B2-4D6DEF1BEED4}"/>
              </a:ext>
            </a:extLst>
          </p:cNvPr>
          <p:cNvSpPr/>
          <p:nvPr/>
        </p:nvSpPr>
        <p:spPr>
          <a:xfrm>
            <a:off x="6171420" y="5195722"/>
            <a:ext cx="33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svkasyanov@gmail.com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044CEB-BED5-46AD-BFEB-94B8146C07FD}"/>
              </a:ext>
            </a:extLst>
          </p:cNvPr>
          <p:cNvSpPr txBox="1"/>
          <p:nvPr/>
        </p:nvSpPr>
        <p:spPr>
          <a:xfrm>
            <a:off x="4969565" y="2650435"/>
            <a:ext cx="1537252" cy="88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B8A3F4B-5B5C-4901-932F-A42199A5025A}"/>
              </a:ext>
            </a:extLst>
          </p:cNvPr>
          <p:cNvSpPr/>
          <p:nvPr/>
        </p:nvSpPr>
        <p:spPr>
          <a:xfrm>
            <a:off x="6179127" y="3912660"/>
            <a:ext cx="5528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ГЛАВНЫЙ ГОСУДАРСТВЕННЫЙ ЖИЛИЩНЫЙ ИНСПЕКТОР РД</a:t>
            </a:r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xmlns="" id="{DAF6AC3A-B0AD-4EEF-A462-A8BF09FA5692}"/>
              </a:ext>
            </a:extLst>
          </p:cNvPr>
          <p:cNvSpPr/>
          <p:nvPr/>
        </p:nvSpPr>
        <p:spPr>
          <a:xfrm>
            <a:off x="4251484" y="3734279"/>
            <a:ext cx="1897039" cy="1971934"/>
          </a:xfrm>
          <a:prstGeom prst="flowChartConnector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>
            <a:extLst>
              <a:ext uri="{FF2B5EF4-FFF2-40B4-BE49-F238E27FC236}">
                <a16:creationId xmlns:a16="http://schemas.microsoft.com/office/drawing/2014/main" xmlns="" id="{233F7C72-A16C-4062-91E1-024CA66F6F68}"/>
              </a:ext>
            </a:extLst>
          </p:cNvPr>
          <p:cNvSpPr/>
          <p:nvPr/>
        </p:nvSpPr>
        <p:spPr>
          <a:xfrm rot="5400000">
            <a:off x="4717180" y="3346825"/>
            <a:ext cx="951584" cy="1828800"/>
          </a:xfrm>
          <a:prstGeom prst="mo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6936242-3775-411A-8FEC-D02D62F7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57" y="3875010"/>
            <a:ext cx="1746263" cy="1720721"/>
          </a:xfrm>
          <a:prstGeom prst="rect">
            <a:avLst/>
          </a:prstGeom>
        </p:spPr>
      </p:pic>
      <p:sp>
        <p:nvSpPr>
          <p:cNvPr id="24" name="Текст 13">
            <a:extLst>
              <a:ext uri="{FF2B5EF4-FFF2-40B4-BE49-F238E27FC236}">
                <a16:creationId xmlns:a16="http://schemas.microsoft.com/office/drawing/2014/main" xmlns="" id="{3E70AB7F-48CB-45B6-8697-2A12998A4768}"/>
              </a:ext>
            </a:extLst>
          </p:cNvPr>
          <p:cNvSpPr txBox="1">
            <a:spLocks/>
          </p:cNvSpPr>
          <p:nvPr/>
        </p:nvSpPr>
        <p:spPr>
          <a:xfrm>
            <a:off x="6175612" y="4816519"/>
            <a:ext cx="3170830" cy="39548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Касьянов Сергей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39B1AC7-7700-4335-BA8D-BC75AE5B5F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836" y="207820"/>
            <a:ext cx="891316" cy="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59D6E280-7867-E441-A327-62302F7A8199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535C0142-D401-0F49-8C54-07CBB391C6F5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95D7C6D0-C520-9247-8DAB-B87EB2ECBC86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96FAB8-817A-FE48-BEFF-A3A7682D7D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B9732BB7-EFF6-984A-A7D6-06BEB7E04EBB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AB46DA78-7C5B-B545-91B7-420090D54292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C1F8872F-968E-6449-9939-2F078DF91556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3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" name="Рисунок 9" descr="https://vgkh.ru/upload/medialibrary/dfa/sformirovannaya_kvitanciy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81" y="955587"/>
            <a:ext cx="9968233" cy="560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0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597CC4C1-6683-AA41-AF39-518253293506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95D7C6D0-C520-9247-8DAB-B87EB2ECBC86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96FAB8-817A-FE48-BEFF-A3A7682D7D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AB46DA78-7C5B-B545-91B7-420090D54292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B9732BB7-EFF6-984A-A7D6-06BEB7E04EBB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http://mgpr.omskportal.ru/ru/RegionalPublicAuthorities/executivelist/REC/news/2018/10/26/1540544865774/PageContent/0/image/%D0%93%D0%98%D0%A1%20%D0%96%D0%9A%D0%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19" y="1202725"/>
            <a:ext cx="8204886" cy="5404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66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xmlns="" id="{597CC4C1-6683-AA41-AF39-518253293506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95D7C6D0-C520-9247-8DAB-B87EB2ECBC86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96FAB8-817A-FE48-BEFF-A3A7682D7D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AB46DA78-7C5B-B545-91B7-420090D54292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B9732BB7-EFF6-984A-A7D6-06BEB7E04EBB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https://filearchive.cnews.ru/img/forum/2015/09/28/evraev_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5" y="1021492"/>
            <a:ext cx="8073081" cy="481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94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6789E1A2-2A48-4592-8345-E12B7802BF9E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xmlns="" id="{FC23B9B4-92E7-4C64-BE55-EED75A837717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6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xmlns="" id="{2FCB27E7-59C0-4AE8-B4A7-B481F9EA93F1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xmlns="" id="{1BEB5A2D-55E3-43B2-B902-9D024030AB52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78210D76-7953-4EE6-BA59-C3773A983C42}"/>
              </a:ext>
            </a:extLst>
          </p:cNvPr>
          <p:cNvSpPr txBox="1">
            <a:spLocks/>
          </p:cNvSpPr>
          <p:nvPr/>
        </p:nvSpPr>
        <p:spPr>
          <a:xfrm>
            <a:off x="350783" y="533359"/>
            <a:ext cx="8102222" cy="615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3910" tIns="61956" rIns="123910" bIns="61956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en-US" sz="2400" b="1" i="1" spc="50" dirty="0" smtClean="0">
                <a:solidFill>
                  <a:srgbClr val="203864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ЛИЦЕВОЙ </a:t>
            </a:r>
            <a:r>
              <a:rPr lang="en-US" sz="2400" b="1" i="1" spc="50" dirty="0">
                <a:solidFill>
                  <a:srgbClr val="203864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СЧЕТ ПЛАТЕЛЬЩИКА ЖКХ</a:t>
            </a:r>
            <a:endParaRPr lang="ru-RU" sz="2400" dirty="0">
              <a:solidFill>
                <a:srgbClr val="20386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1797C78C-EC6D-4D50-B311-E135AC1282D7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4398D96E-7FAE-4CB4-82C1-4F724C4D2AD8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0BCB03-D498-473E-8771-7FBAAB0E84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5AC5C9-7C78-DD4F-92EA-786BAF301C78}"/>
              </a:ext>
            </a:extLst>
          </p:cNvPr>
          <p:cNvSpPr txBox="1"/>
          <p:nvPr/>
        </p:nvSpPr>
        <p:spPr>
          <a:xfrm>
            <a:off x="317404" y="2029211"/>
            <a:ext cx="56524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Лицевой счёт ЖКХ на квитанции – это номер, в котором закодирована вся информация о плательщике, помещении и коммунальной услуге. По нему можно оплатить квитанцию ЖКХ, проверить долг и оплатить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ег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о.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9E81ED-6CAB-C248-A595-EC429211E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41" y="1628022"/>
            <a:ext cx="4894373" cy="30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6789E1A2-2A48-4592-8345-E12B7802BF9E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xmlns="" id="{FC23B9B4-92E7-4C64-BE55-EED75A837717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7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xmlns="" id="{2FCB27E7-59C0-4AE8-B4A7-B481F9EA93F1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xmlns="" id="{1BEB5A2D-55E3-43B2-B902-9D024030AB52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1797C78C-EC6D-4D50-B311-E135AC1282D7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4398D96E-7FAE-4CB4-82C1-4F724C4D2AD8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503B0C9-9A4F-4718-A8FC-64A8A4D6F6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pic>
        <p:nvPicPr>
          <p:cNvPr id="11" name="Picture 159"/>
          <p:cNvPicPr/>
          <p:nvPr/>
        </p:nvPicPr>
        <p:blipFill>
          <a:blip r:embed="rId3"/>
          <a:stretch>
            <a:fillRect/>
          </a:stretch>
        </p:blipFill>
        <p:spPr>
          <a:xfrm>
            <a:off x="2661483" y="1456750"/>
            <a:ext cx="7313675" cy="28186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4243" y="299489"/>
            <a:ext cx="10528157" cy="111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2400" marR="1430655" indent="-6350" algn="ctr">
              <a:lnSpc>
                <a:spcPct val="99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Порядок подключения лицевого счета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личном кабинете гражданина ГИС ЖКХ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59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Откройте главную страницу сайта ГИС ЖКХ (dom.gosuslugi.ru) и нажмите на кнопку «Войти». </a:t>
            </a:r>
            <a:endParaRPr lang="ru-RU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6595" y="4412862"/>
            <a:ext cx="73149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входа в личный кабинет требуется авторизация в Единой системе идентификации и аутентификации (ФГИС ЕСИА –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Госуслуги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6789E1A2-2A48-4592-8345-E12B7802BF9E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xmlns="" id="{FC23B9B4-92E7-4C64-BE55-EED75A837717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8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xmlns="" id="{2FCB27E7-59C0-4AE8-B4A7-B481F9EA93F1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xmlns="" id="{1BEB5A2D-55E3-43B2-B902-9D024030AB52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1797C78C-EC6D-4D50-B311-E135AC1282D7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4398D96E-7FAE-4CB4-82C1-4F724C4D2AD8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0BCB03-D498-473E-8771-7FBAAB0E84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CDEC165-58E4-2D40-A547-1456674B823C}"/>
              </a:ext>
            </a:extLst>
          </p:cNvPr>
          <p:cNvSpPr txBox="1">
            <a:spLocks/>
          </p:cNvSpPr>
          <p:nvPr/>
        </p:nvSpPr>
        <p:spPr>
          <a:xfrm>
            <a:off x="1817633" y="318894"/>
            <a:ext cx="8102222" cy="615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3910" tIns="61956" rIns="123910" bIns="61956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endParaRPr lang="ru-RU" sz="2800" b="1" i="1" spc="50" dirty="0">
              <a:solidFill>
                <a:srgbClr val="203864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21" name="Picture 161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664038" y="854920"/>
            <a:ext cx="5299153" cy="3921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6508" y="5312157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авторизации в ЕСИА отображается форма выбора роли пользователя, выберите вариант «Частное лицо».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7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6789E1A2-2A48-4592-8345-E12B7802BF9E}"/>
              </a:ext>
            </a:extLst>
          </p:cNvPr>
          <p:cNvSpPr/>
          <p:nvPr/>
        </p:nvSpPr>
        <p:spPr>
          <a:xfrm rot="13155423" flipV="1">
            <a:off x="11376618" y="6272604"/>
            <a:ext cx="1035856" cy="300358"/>
          </a:xfrm>
          <a:prstGeom prst="parallelogram">
            <a:avLst>
              <a:gd name="adj" fmla="val 85988"/>
            </a:avLst>
          </a:prstGeom>
          <a:solidFill>
            <a:srgbClr val="FFCD6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xmlns="" id="{FC23B9B4-92E7-4C64-BE55-EED75A837717}"/>
              </a:ext>
            </a:extLst>
          </p:cNvPr>
          <p:cNvSpPr txBox="1">
            <a:spLocks/>
          </p:cNvSpPr>
          <p:nvPr/>
        </p:nvSpPr>
        <p:spPr>
          <a:xfrm>
            <a:off x="11701744" y="6296510"/>
            <a:ext cx="353601" cy="17828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" algn="just">
              <a:lnSpc>
                <a:spcPts val="1645"/>
              </a:lnSpc>
            </a:pPr>
            <a:fld id="{81D60167-4931-47E6-BA6A-407CBD079E47}" type="slidenum">
              <a:rPr lang="ru-RU" b="1" i="1" spc="56" smtClean="0">
                <a:solidFill>
                  <a:srgbClr val="517486"/>
                </a:solidFill>
                <a:effectLst>
                  <a:glow rad="127000">
                    <a:schemeClr val="bg1"/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pPr marL="25399" algn="just">
                <a:lnSpc>
                  <a:spcPts val="1645"/>
                </a:lnSpc>
              </a:pPr>
              <a:t>9</a:t>
            </a:fld>
            <a:endParaRPr lang="ru-RU" b="1" i="1" spc="56" dirty="0">
              <a:solidFill>
                <a:srgbClr val="517486"/>
              </a:solidFill>
              <a:effectLst>
                <a:glow rad="127000">
                  <a:schemeClr val="bg1"/>
                </a:glow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xmlns="" id="{2FCB27E7-59C0-4AE8-B4A7-B481F9EA93F1}"/>
              </a:ext>
            </a:extLst>
          </p:cNvPr>
          <p:cNvSpPr/>
          <p:nvPr/>
        </p:nvSpPr>
        <p:spPr>
          <a:xfrm>
            <a:off x="0" y="854920"/>
            <a:ext cx="465222" cy="510086"/>
          </a:xfrm>
          <a:prstGeom prst="rtTriangle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xmlns="" id="{1BEB5A2D-55E3-43B2-B902-9D024030AB52}"/>
              </a:ext>
            </a:extLst>
          </p:cNvPr>
          <p:cNvSpPr/>
          <p:nvPr/>
        </p:nvSpPr>
        <p:spPr>
          <a:xfrm rot="5400000">
            <a:off x="-30408" y="1395412"/>
            <a:ext cx="526032" cy="465221"/>
          </a:xfrm>
          <a:prstGeom prst="rtTriangle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1797C78C-EC6D-4D50-B311-E135AC1282D7}"/>
              </a:ext>
            </a:extLst>
          </p:cNvPr>
          <p:cNvSpPr/>
          <p:nvPr/>
        </p:nvSpPr>
        <p:spPr>
          <a:xfrm rot="10800000" flipV="1">
            <a:off x="20644" y="5054"/>
            <a:ext cx="11095870" cy="87343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4398D96E-7FAE-4CB4-82C1-4F724C4D2AD8}"/>
              </a:ext>
            </a:extLst>
          </p:cNvPr>
          <p:cNvSpPr/>
          <p:nvPr/>
        </p:nvSpPr>
        <p:spPr>
          <a:xfrm rot="16200000" flipV="1">
            <a:off x="9280095" y="3392920"/>
            <a:ext cx="5705025" cy="102145"/>
          </a:xfrm>
          <a:prstGeom prst="parallelogram">
            <a:avLst>
              <a:gd name="adj" fmla="val 85988"/>
            </a:avLst>
          </a:prstGeom>
          <a:solidFill>
            <a:srgbClr val="7299AE"/>
          </a:solidFill>
          <a:ln>
            <a:solidFill>
              <a:srgbClr val="729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503B0C9-9A4F-4718-A8FC-64A8A4D6F6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618" y="55420"/>
            <a:ext cx="891316" cy="837357"/>
          </a:xfrm>
          <a:prstGeom prst="rect">
            <a:avLst/>
          </a:prstGeom>
        </p:spPr>
      </p:pic>
      <p:pic>
        <p:nvPicPr>
          <p:cNvPr id="13" name="Picture 190"/>
          <p:cNvPicPr/>
          <p:nvPr/>
        </p:nvPicPr>
        <p:blipFill>
          <a:blip r:embed="rId3"/>
          <a:stretch>
            <a:fillRect/>
          </a:stretch>
        </p:blipFill>
        <p:spPr>
          <a:xfrm>
            <a:off x="1581664" y="591480"/>
            <a:ext cx="7669427" cy="25224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219" y="3113903"/>
            <a:ext cx="1087004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59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первом входе в личный кабинет ГИС ЖКХ отобразится страница «Доступ гражданина в личный кабинет ГИС ЖКХ», для получения доступа к функциям личного кабинета необходимо принять условия пользовательского соглашения, установив флаг «Я принимаю условия пользовательского соглашения от собственного имени», и нажать на кнопку «Войти».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92"/>
          <p:cNvPicPr/>
          <p:nvPr/>
        </p:nvPicPr>
        <p:blipFill>
          <a:blip r:embed="rId4"/>
          <a:stretch>
            <a:fillRect/>
          </a:stretch>
        </p:blipFill>
        <p:spPr>
          <a:xfrm>
            <a:off x="2944554" y="4412815"/>
            <a:ext cx="6430105" cy="21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22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341</Words>
  <Application>Microsoft Office PowerPoint</Application>
  <PresentationFormat>Широкоэкранный</PresentationFormat>
  <Paragraphs>42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Владимирович Касьянов</dc:creator>
  <cp:lastModifiedBy>Olga</cp:lastModifiedBy>
  <cp:revision>208</cp:revision>
  <cp:lastPrinted>2021-06-22T15:07:00Z</cp:lastPrinted>
  <dcterms:created xsi:type="dcterms:W3CDTF">2020-05-19T22:02:58Z</dcterms:created>
  <dcterms:modified xsi:type="dcterms:W3CDTF">2021-06-22T15:15:41Z</dcterms:modified>
</cp:coreProperties>
</file>